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2" r:id="rId2"/>
    <p:sldMasterId id="2147483684" r:id="rId3"/>
    <p:sldMasterId id="2147483720" r:id="rId4"/>
    <p:sldMasterId id="2147483732" r:id="rId5"/>
  </p:sldMasterIdLst>
  <p:notesMasterIdLst>
    <p:notesMasterId r:id="rId11"/>
  </p:notesMasterIdLst>
  <p:handoutMasterIdLst>
    <p:handoutMasterId r:id="rId12"/>
  </p:handoutMasterIdLst>
  <p:sldIdLst>
    <p:sldId id="477" r:id="rId6"/>
    <p:sldId id="476" r:id="rId7"/>
    <p:sldId id="473" r:id="rId8"/>
    <p:sldId id="474" r:id="rId9"/>
    <p:sldId id="362" r:id="rId10"/>
  </p:sldIdLst>
  <p:sldSz cx="9144000" cy="5143500" type="screen16x9"/>
  <p:notesSz cx="6797675" cy="9926638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199">
          <p15:clr>
            <a:srgbClr val="A4A3A4"/>
          </p15:clr>
        </p15:guide>
        <p15:guide id="3" pos="3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F0AF39-9902-8732-9AC7-55D9A5C826A4}" name="Елена Витчинкина" initials="ЕВ" userId="1bc28bb132fc0a8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aterina Alpatova" initials="EA" lastIdx="2" clrIdx="0">
    <p:extLst>
      <p:ext uri="{19B8F6BF-5375-455C-9EA6-DF929625EA0E}">
        <p15:presenceInfo xmlns:p15="http://schemas.microsoft.com/office/powerpoint/2012/main" userId="11a64a3b8dd068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9"/>
    <a:srgbClr val="EFF4FB"/>
    <a:srgbClr val="00518E"/>
    <a:srgbClr val="6EC2CD"/>
    <a:srgbClr val="C4DBF0"/>
    <a:srgbClr val="2F7F8A"/>
    <a:srgbClr val="CFCFCF"/>
    <a:srgbClr val="E1F4FF"/>
    <a:srgbClr val="BABABA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374" autoAdjust="0"/>
  </p:normalViewPr>
  <p:slideViewPr>
    <p:cSldViewPr snapToGrid="0" snapToObjects="1" showGuides="1">
      <p:cViewPr varScale="1">
        <p:scale>
          <a:sx n="123" d="100"/>
          <a:sy n="123" d="100"/>
        </p:scale>
        <p:origin x="82" y="92"/>
      </p:cViewPr>
      <p:guideLst>
        <p:guide orient="horz" pos="3239"/>
        <p:guide pos="5199"/>
        <p:guide pos="3014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2422773634272494"/>
          <c:y val="2.18751609547060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19240213251522689"/>
          <c:w val="0.9556257468501268"/>
          <c:h val="0.520025108076373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6EC2C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11404123042238E-3"/>
                  <c:y val="4.885974061248525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EDD-4944-8796-435FF3D41897}"/>
                </c:ext>
              </c:extLst>
            </c:dLbl>
            <c:dLbl>
              <c:idx val="1"/>
              <c:layout>
                <c:manualLayout>
                  <c:x val="-4.4134727815469989E-3"/>
                  <c:y val="-1.9860871891775162E-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17</a:t>
                    </a:r>
                    <a:r>
                      <a:rPr lang="en-US" baseline="0" dirty="0"/>
                      <a:t> 134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29517380498157"/>
                      <c:h val="0.1023317034597694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AF9-4654-BAA7-463FB3185318}"/>
                </c:ext>
              </c:extLst>
            </c:dLbl>
            <c:dLbl>
              <c:idx val="2"/>
              <c:layout>
                <c:manualLayout>
                  <c:x val="-3.0939469772019706E-3"/>
                  <c:y val="1.572642151496681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22 862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EDD-4944-8796-435FF3D41897}"/>
                </c:ext>
              </c:extLst>
            </c:dLbl>
            <c:dLbl>
              <c:idx val="3"/>
              <c:layout>
                <c:manualLayout>
                  <c:x val="3.6681752207655977E-3"/>
                  <c:y val="9.0448320262202977E-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200" b="0" dirty="0"/>
                      <a:t>40 146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4450675993218"/>
                      <c:h val="0.2789501847795187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AF9-4654-BAA7-463FB31853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Жалобы</c:v>
                </c:pt>
                <c:pt idx="1">
                  <c:v>Обращений за консультацией</c:v>
                </c:pt>
                <c:pt idx="2">
                  <c:v>Заявления, поступившие в СМО</c:v>
                </c:pt>
                <c:pt idx="3">
                  <c:v>Обращений всего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 formatCode="General">
                  <c:v>148</c:v>
                </c:pt>
                <c:pt idx="1">
                  <c:v>17134</c:v>
                </c:pt>
                <c:pt idx="2">
                  <c:v>22862</c:v>
                </c:pt>
                <c:pt idx="3">
                  <c:v>40146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D-4944-8796-435FF3D418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11404123042238E-3"/>
                  <c:y val="-4.8859740612485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EDD-4944-8796-435FF3D41897}"/>
                </c:ext>
              </c:extLst>
            </c:dLbl>
            <c:dLbl>
              <c:idx val="1"/>
              <c:layout>
                <c:manualLayout>
                  <c:x val="0"/>
                  <c:y val="-9.7719481224971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25 430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6EDD-4944-8796-435FF3D41897}"/>
                </c:ext>
              </c:extLst>
            </c:dLbl>
            <c:dLbl>
              <c:idx val="2"/>
              <c:layout>
                <c:manualLayout>
                  <c:x val="4.2205760547544408E-3"/>
                  <c:y val="-8.9903178876607412E-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*26 005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21688905506351"/>
                      <c:h val="0.2109269075767963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6EDD-4944-8796-435FF3D41897}"/>
                </c:ext>
              </c:extLst>
            </c:dLbl>
            <c:dLbl>
              <c:idx val="3"/>
              <c:layout>
                <c:manualLayout>
                  <c:x val="2.182694961313944E-3"/>
                  <c:y val="2.7257471032739206E-2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51 693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38036508220883"/>
                      <c:h val="0.1153937225130014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8DE-4F04-9254-B9CF8C890B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Жалобы</c:v>
                </c:pt>
                <c:pt idx="1">
                  <c:v>Обращений за консультацией</c:v>
                </c:pt>
                <c:pt idx="2">
                  <c:v>Заявления, поступившие в СМО</c:v>
                </c:pt>
                <c:pt idx="3">
                  <c:v>Обращений всего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 formatCode="General">
                  <c:v>246</c:v>
                </c:pt>
                <c:pt idx="1">
                  <c:v>25430</c:v>
                </c:pt>
                <c:pt idx="2">
                  <c:v>26005</c:v>
                </c:pt>
                <c:pt idx="3">
                  <c:v>51693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D-4944-8796-435FF3D41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100"/>
        <c:axId val="463185712"/>
        <c:axId val="463191592"/>
      </c:barChart>
      <c:catAx>
        <c:axId val="4631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63191592"/>
        <c:crosses val="autoZero"/>
        <c:auto val="1"/>
        <c:lblAlgn val="ctr"/>
        <c:lblOffset val="100"/>
        <c:noMultiLvlLbl val="0"/>
      </c:catAx>
      <c:valAx>
        <c:axId val="4631915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31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024648417250552"/>
          <c:w val="1"/>
          <c:h val="9.4308064068455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обращений</a:t>
            </a:r>
            <a:r>
              <a:rPr lang="ru-RU" sz="16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разрезе организаций</a:t>
            </a:r>
          </a:p>
        </c:rich>
      </c:tx>
      <c:layout>
        <c:manualLayout>
          <c:xMode val="edge"/>
          <c:yMode val="edge"/>
          <c:x val="0.27063899857922458"/>
          <c:y val="9.21600246432799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047296022899179"/>
          <c:y val="0.16149818371479568"/>
          <c:w val="0.65866904566758122"/>
          <c:h val="0.76118898619845687"/>
        </c:manualLayout>
      </c:layout>
      <c:doughnutChart>
        <c:varyColors val="1"/>
        <c:ser>
          <c:idx val="0"/>
          <c:order val="0"/>
          <c:tx>
            <c:strRef>
              <c:f>Лист1!$B$1:$E$1</c:f>
              <c:strCache>
                <c:ptCount val="1"/>
                <c:pt idx="0">
                  <c:v>2023 2024 2 полугодие 2023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EB-4E1F-B430-39364DA064D2}"/>
              </c:ext>
            </c:extLst>
          </c:dPt>
          <c:dPt>
            <c:idx val="1"/>
            <c:bubble3D val="0"/>
            <c:spPr>
              <a:solidFill>
                <a:srgbClr val="00518E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D2-40D0-A1FB-7A3D5B365100}"/>
              </c:ext>
            </c:extLst>
          </c:dPt>
          <c:dPt>
            <c:idx val="2"/>
            <c:bubble3D val="0"/>
            <c:spPr>
              <a:solidFill>
                <a:srgbClr val="6EC2C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6D2-40D0-A1FB-7A3D5B365100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 9 864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6D2-40D0-A1FB-7A3D5B3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5772</c:v>
                </c:pt>
                <c:pt idx="1">
                  <c:v>24510</c:v>
                </c:pt>
                <c:pt idx="2">
                  <c:v>9864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D2-40D0-A1FB-7A3D5B3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518E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6D2-40D0-A1FB-7A3D5B365100}"/>
              </c:ext>
            </c:extLst>
          </c:dPt>
          <c:dPt>
            <c:idx val="1"/>
            <c:bubble3D val="0"/>
            <c:spPr>
              <a:solidFill>
                <a:srgbClr val="00518E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6D2-40D0-A1FB-7A3D5B365100}"/>
              </c:ext>
            </c:extLst>
          </c:dPt>
          <c:dPt>
            <c:idx val="2"/>
            <c:bubble3D val="0"/>
            <c:spPr>
              <a:solidFill>
                <a:srgbClr val="6EC2C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6D2-40D0-A1FB-7A3D5B365100}"/>
              </c:ext>
            </c:extLst>
          </c:dPt>
          <c:dLbls>
            <c:dLbl>
              <c:idx val="0"/>
              <c:layout>
                <c:manualLayout>
                  <c:x val="-2.0422613762559327E-4"/>
                  <c:y val="-4.78705369072489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50" b="1" dirty="0"/>
                      <a:t>15 963</a:t>
                    </a:r>
                  </a:p>
                  <a:p>
                    <a:pPr>
                      <a:defRPr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50" b="1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37626783889024"/>
                      <c:h val="7.588515670841092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26D2-40D0-A1FB-7A3D5B365100}"/>
                </c:ext>
              </c:extLst>
            </c:dLbl>
            <c:dLbl>
              <c:idx val="1"/>
              <c:layout>
                <c:manualLayout>
                  <c:x val="-2.1227186689411821E-2"/>
                  <c:y val="-3.44805409929355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24 807</a:t>
                    </a:r>
                  </a:p>
                  <a:p>
                    <a:pPr>
                      <a:defRPr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5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5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90642983319354"/>
                      <c:h val="0.1140438266110915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26D2-40D0-A1FB-7A3D5B365100}"/>
                </c:ext>
              </c:extLst>
            </c:dLbl>
            <c:dLbl>
              <c:idx val="2"/>
              <c:layout>
                <c:manualLayout>
                  <c:x val="-5.1506563465295085E-2"/>
                  <c:y val="3.018865308441553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50" b="1" dirty="0"/>
                      <a:t>10 923</a:t>
                    </a:r>
                  </a:p>
                  <a:p>
                    <a:pPr>
                      <a:defRPr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50" b="1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13587841544384"/>
                      <c:h val="8.434256982603358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6D2-40D0-A1FB-7A3D5B36510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15963</c:v>
                </c:pt>
                <c:pt idx="1">
                  <c:v>24807</c:v>
                </c:pt>
                <c:pt idx="2">
                  <c:v>10923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D2-40D0-A1FB-7A3D5B3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40"/>
      </c:doughnut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84227787756824"/>
          <c:y val="0.32082883572823728"/>
          <c:w val="0.18939297847935699"/>
          <c:h val="0.46666570298194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246802525227228E-2"/>
          <c:y val="7.3557115808147319E-2"/>
          <c:w val="0.88479118594953288"/>
          <c:h val="0.7030324010872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A7F-4C37-A01C-4FEED2D97B7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A7F-4C37-A01C-4FEED2D97B72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A7F-4C37-A01C-4FEED2D97B72}"/>
              </c:ext>
            </c:extLst>
          </c:dPt>
          <c:dPt>
            <c:idx val="4"/>
            <c:invertIfNegative val="0"/>
            <c:bubble3D val="0"/>
            <c:spPr>
              <a:solidFill>
                <a:srgbClr val="0051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A7F-4C37-A01C-4FEED2D97B72}"/>
              </c:ext>
            </c:extLst>
          </c:dPt>
          <c:dLbls>
            <c:dLbl>
              <c:idx val="0"/>
              <c:layout>
                <c:manualLayout>
                  <c:x val="-2.9520337233154411E-3"/>
                  <c:y val="0.27169561485506255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80793928427103E-2"/>
                      <c:h val="0.172539855831065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6A7F-4C37-A01C-4FEED2D97B72}"/>
                </c:ext>
              </c:extLst>
            </c:dLbl>
            <c:dLbl>
              <c:idx val="1"/>
              <c:layout>
                <c:manualLayout>
                  <c:x val="1.4760749748456525E-3"/>
                  <c:y val="0.29297245017538931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80793928427103E-2"/>
                      <c:h val="0.402056815630269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A7F-4C37-A01C-4FEED2D97B72}"/>
                </c:ext>
              </c:extLst>
            </c:dLbl>
            <c:dLbl>
              <c:idx val="2"/>
              <c:layout>
                <c:manualLayout>
                  <c:x val="7.3803748742284851E-3"/>
                  <c:y val="0.20219259421841049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641543676884181E-2"/>
                      <c:h val="0.157931259982733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393-4AF6-AA62-0ABA07B7A24C}"/>
                </c:ext>
              </c:extLst>
            </c:dLbl>
            <c:dLbl>
              <c:idx val="3"/>
              <c:layout>
                <c:manualLayout>
                  <c:x val="6.6422792736175853E-3"/>
                  <c:y val="0.408696357875274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17 134</a:t>
                    </a:r>
                  </a:p>
                  <a:p>
                    <a:pPr>
                      <a:defRPr sz="1100" b="1">
                        <a:solidFill>
                          <a:schemeClr val="bg1"/>
                        </a:solidFill>
                      </a:defRPr>
                    </a:pP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437831731869465E-2"/>
                      <c:h val="0.467844340651728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B-6A7F-4C37-A01C-4FEED2D97B72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25 430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533811240694476E-2"/>
                      <c:h val="0.390832392457493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6A7F-4C37-A01C-4FEED2D97B7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13868</c:v>
                </c:pt>
                <c:pt idx="1">
                  <c:v>14776</c:v>
                </c:pt>
                <c:pt idx="2">
                  <c:v>10288</c:v>
                </c:pt>
                <c:pt idx="3">
                  <c:v>17134</c:v>
                </c:pt>
                <c:pt idx="4">
                  <c:v>25430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F-4C37-A01C-4FEED2D97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158625720"/>
        <c:axId val="158631480"/>
      </c:barChart>
      <c:catAx>
        <c:axId val="1586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631480"/>
        <c:crosses val="autoZero"/>
        <c:auto val="1"/>
        <c:lblAlgn val="ctr"/>
        <c:lblOffset val="100"/>
        <c:noMultiLvlLbl val="0"/>
      </c:catAx>
      <c:valAx>
        <c:axId val="15863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625720"/>
        <c:crosses val="autoZero"/>
        <c:crossBetween val="between"/>
      </c:valAx>
      <c:spPr>
        <a:noFill/>
        <a:ln w="3175"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78652668416448"/>
          <c:y val="7.2566519170354074E-2"/>
          <c:w val="0.60008728468907435"/>
          <c:h val="0.80784747047990468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январь-апрель 2024 года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1261457845118002E-17"/>
                  <c:y val="3.4730618927757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E5-49BB-9FFD-E817E1EB151E}"/>
                </c:ext>
              </c:extLst>
            </c:dLbl>
            <c:dLbl>
              <c:idx val="1"/>
              <c:layout>
                <c:manualLayout>
                  <c:x val="-1.3980559096869606E-3"/>
                  <c:y val="2.5399365015874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5A-4B10-AF37-B0C494F8A86E}"/>
                </c:ext>
              </c:extLst>
            </c:dLbl>
            <c:dLbl>
              <c:idx val="2"/>
              <c:layout>
                <c:manualLayout>
                  <c:x val="-2.0970288229591161E-3"/>
                  <c:y val="3.0725268302821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59296824112347E-2"/>
                      <c:h val="0.10213145988535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5A-4B10-AF37-B0C494F8A86E}"/>
                </c:ext>
              </c:extLst>
            </c:dLbl>
            <c:dLbl>
              <c:idx val="3"/>
              <c:layout>
                <c:manualLayout>
                  <c:x val="-1.3980559096869092E-3"/>
                  <c:y val="1.6932910010583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5A-4B10-AF37-B0C494F8A86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 полисе ОМС</c:v>
                </c:pt>
                <c:pt idx="1">
                  <c:v>О выборе МО/врача</c:v>
                </c:pt>
                <c:pt idx="2">
                  <c:v>Об организации работы МО</c:v>
                </c:pt>
                <c:pt idx="3">
                  <c:v>Оказание МП</c:v>
                </c:pt>
                <c:pt idx="4">
                  <c:v>Прочие</c:v>
                </c:pt>
                <c:pt idx="5">
                  <c:v>Всего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6041</c:v>
                </c:pt>
                <c:pt idx="1">
                  <c:v>981</c:v>
                </c:pt>
                <c:pt idx="2">
                  <c:v>745</c:v>
                </c:pt>
                <c:pt idx="3">
                  <c:v>1788</c:v>
                </c:pt>
                <c:pt idx="4">
                  <c:v>15875</c:v>
                </c:pt>
                <c:pt idx="5">
                  <c:v>25430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2-4221-93F6-298C001F52C1}"/>
            </c:ext>
          </c:extLst>
        </c:ser>
        <c:ser>
          <c:idx val="0"/>
          <c:order val="1"/>
          <c:tx>
            <c:strRef>
              <c:f>Лист1!$B$1</c:f>
              <c:strCache>
                <c:ptCount val="1"/>
                <c:pt idx="0">
                  <c:v>январь-апрель  2023 года</c:v>
                </c:pt>
              </c:strCache>
            </c:strRef>
          </c:tx>
          <c:spPr>
            <a:solidFill>
              <a:srgbClr val="6EC2CD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8.3883904996927029E-3"/>
                  <c:y val="-1.45642010531707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214353234567466E-2"/>
                      <c:h val="7.45471363215919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55A-4B10-AF37-B0C494F8A86E}"/>
                </c:ext>
              </c:extLst>
            </c:dLbl>
            <c:dLbl>
              <c:idx val="3"/>
              <c:layout>
                <c:manualLayout>
                  <c:x val="1.3980559096869092E-3"/>
                  <c:y val="-1.6932910010583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5A-4B10-AF37-B0C494F8A86E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63294801664839E-2"/>
                      <c:h val="0.10841295634275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5A1-4C0B-9A3F-184C614583A4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352513522888427E-2"/>
                      <c:h val="0.138045548861278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55A-4B10-AF37-B0C494F8A86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 полисе ОМС</c:v>
                </c:pt>
                <c:pt idx="1">
                  <c:v>О выборе МО/врача</c:v>
                </c:pt>
                <c:pt idx="2">
                  <c:v>Об организации работы МО</c:v>
                </c:pt>
                <c:pt idx="3">
                  <c:v>Оказание МП</c:v>
                </c:pt>
                <c:pt idx="4">
                  <c:v>Прочие</c:v>
                </c:pt>
                <c:pt idx="5">
                  <c:v>Всего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7410</c:v>
                </c:pt>
                <c:pt idx="1">
                  <c:v>572</c:v>
                </c:pt>
                <c:pt idx="2">
                  <c:v>870</c:v>
                </c:pt>
                <c:pt idx="3">
                  <c:v>1686</c:v>
                </c:pt>
                <c:pt idx="4">
                  <c:v>6596</c:v>
                </c:pt>
                <c:pt idx="5">
                  <c:v>17134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2-4221-93F6-298C001F5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4923408"/>
        <c:axId val="544925928"/>
      </c:barChart>
      <c:catAx>
        <c:axId val="544923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544925928"/>
        <c:crosses val="autoZero"/>
        <c:auto val="1"/>
        <c:lblAlgn val="ctr"/>
        <c:lblOffset val="100"/>
        <c:noMultiLvlLbl val="0"/>
      </c:catAx>
      <c:valAx>
        <c:axId val="54492592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4492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176496632611726"/>
          <c:y val="0.26944159729340095"/>
          <c:w val="0.19990173978700893"/>
          <c:h val="0.64737848220461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tx1"/>
                </a:solidFill>
              </a:rPr>
              <a:t>Сравнение количества</a:t>
            </a:r>
            <a:r>
              <a:rPr lang="ru-RU" sz="1400" baseline="0" dirty="0">
                <a:solidFill>
                  <a:schemeClr val="tx1"/>
                </a:solidFill>
              </a:rPr>
              <a:t> жалоб                                                                                                             </a:t>
            </a:r>
            <a:r>
              <a:rPr lang="ru-RU" sz="1400" b="0" i="0" u="none" strike="noStrike" kern="1200" spc="0" baseline="0" dirty="0">
                <a:solidFill>
                  <a:schemeClr val="tx1"/>
                </a:solidFill>
              </a:rPr>
              <a:t>за январь-апрель 2023 года                                      и январь-апрель 2024 года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/>
                </a:solidFill>
              </a:defRPr>
            </a:pPr>
            <a:endParaRPr lang="ru-RU" sz="1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1943354905098714"/>
          <c:y val="2.72367036705637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4968644760676584E-2"/>
          <c:y val="0.15901793106511167"/>
          <c:w val="0.90318022747156601"/>
          <c:h val="0.625808129107807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2F7F8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51</c:v>
                </c:pt>
                <c:pt idx="1">
                  <c:v>69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B-421D-9A7C-AA72C7812474}"/>
            </c:ext>
          </c:extLst>
        </c:ser>
        <c:ser>
          <c:idx val="1"/>
          <c:order val="2"/>
          <c:tx>
            <c:strRef>
              <c:f>Лист1!$D$1</c:f>
              <c:strCache>
                <c:ptCount val="1"/>
                <c:pt idx="0">
                  <c:v> 2024 год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30C-49E7-842F-BEBCDE8C6CC6}"/>
                </c:ext>
              </c:extLst>
            </c:dLbl>
            <c:dLbl>
              <c:idx val="1"/>
              <c:layout>
                <c:manualLayout>
                  <c:x val="-1.875437445319335E-3"/>
                  <c:y val="6.30673522793003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137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759091738952967E-2"/>
                      <c:h val="0.142778346740633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62B-421D-9A7C-AA72C7812474}"/>
                </c:ext>
              </c:extLst>
            </c:dLbl>
            <c:dLbl>
              <c:idx val="2"/>
              <c:layout>
                <c:manualLayout>
                  <c:x val="2.0841473679268541E-3"/>
                  <c:y val="-3.4224592013220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2B-421D-9A7C-AA72C781247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63</c:v>
                </c:pt>
                <c:pt idx="1">
                  <c:v>137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2B-421D-9A7C-AA72C7812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29859448"/>
        <c:axId val="229855488"/>
      </c:barChart>
      <c:barChart>
        <c:barDir val="col"/>
        <c:grouping val="clustere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из них обоснованных 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731334408019993E-17"/>
                  <c:y val="5.0633520112787864E-2"/>
                </c:manualLayout>
              </c:layout>
              <c:tx>
                <c:rich>
                  <a:bodyPr/>
                  <a:lstStyle/>
                  <a:p>
                    <a:fld id="{79F88F06-9BB8-4283-92A9-10A535D56F29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1620-400E-B1D8-2C2DFB411E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E0A3573-5918-4739-A9D5-B9B2B0C3A03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1620-400E-B1D8-2C2DFB411E33}"/>
                </c:ext>
              </c:extLst>
            </c:dLbl>
            <c:dLbl>
              <c:idx val="2"/>
              <c:layout>
                <c:manualLayout>
                  <c:x val="1.4968590122639899E-3"/>
                  <c:y val="6.638040282085525E-2"/>
                </c:manualLayout>
              </c:layout>
              <c:tx>
                <c:rich>
                  <a:bodyPr/>
                  <a:lstStyle/>
                  <a:p>
                    <a:fld id="{7B3D63EE-8E91-40E7-BD07-B7E4328D29DC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620-400E-B1D8-2C2DFB411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16</c:v>
                </c:pt>
                <c:pt idx="1">
                  <c:v>40</c:v>
                </c:pt>
                <c:pt idx="2">
                  <c:v>23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31,4%</c:v>
                  </c:pt>
                  <c:pt idx="1">
                    <c:v>58,0%</c:v>
                  </c:pt>
                  <c:pt idx="2">
                    <c:v>82,1%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262B-421D-9A7C-AA72C781247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из них обоснованных</c:v>
                </c:pt>
              </c:strCache>
            </c:strRef>
          </c:tx>
          <c:spPr>
            <a:solidFill>
              <a:srgbClr val="C4DB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6021037443446612E-3"/>
                  <c:y val="5.29076062751030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tx1"/>
                        </a:solidFill>
                      </a:rPr>
                      <a:t>30,2%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275260029144167E-2"/>
                      <c:h val="4.9176625495628332E-2"/>
                    </c:manualLayout>
                  </c15:layout>
                  <c15:showDataLabelsRange val="1"/>
                </c:ext>
                <c:ext xmlns:c16="http://schemas.microsoft.com/office/drawing/2014/chart" uri="{C3380CC4-5D6E-409C-BE32-E72D297353CC}">
                  <c16:uniqueId val="{00000003-1620-400E-B1D8-2C2DFB411E33}"/>
                </c:ext>
              </c:extLst>
            </c:dLbl>
            <c:dLbl>
              <c:idx val="1"/>
              <c:layout>
                <c:manualLayout>
                  <c:x val="-1.3305993000874892E-3"/>
                  <c:y val="0.275464217520499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tx1"/>
                        </a:solidFill>
                      </a:rPr>
                      <a:t>68,5%</a:t>
                    </a:r>
                    <a:endParaRPr lang="en-US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78958880139981"/>
                      <c:h val="4.4317235475667696E-2"/>
                    </c:manualLayout>
                  </c15:layout>
                  <c15:showDataLabelsRange val="1"/>
                </c:ext>
                <c:ext xmlns:c16="http://schemas.microsoft.com/office/drawing/2014/chart" uri="{C3380CC4-5D6E-409C-BE32-E72D297353CC}">
                  <c16:uniqueId val="{00000004-1620-400E-B1D8-2C2DFB411E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EB40F91-B8B0-4013-8C59-6421BD17A92B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620-400E-B1D8-2C2DFB411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15</c:v>
                </c:pt>
                <c:pt idx="1">
                  <c:v>100</c:v>
                </c:pt>
                <c:pt idx="2">
                  <c:v>38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Лист1!$H$2:$H$4</c15:f>
                <c15:dlblRangeCache>
                  <c:ptCount val="3"/>
                  <c:pt idx="0">
                    <c:v>23,8%</c:v>
                  </c:pt>
                  <c:pt idx="1">
                    <c:v>73,0%</c:v>
                  </c:pt>
                  <c:pt idx="2">
                    <c:v>82,6%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262B-421D-9A7C-AA72C7812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10909496"/>
        <c:axId val="510908416"/>
      </c:barChart>
      <c:catAx>
        <c:axId val="2298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855488"/>
        <c:crosses val="autoZero"/>
        <c:auto val="1"/>
        <c:lblAlgn val="ctr"/>
        <c:lblOffset val="100"/>
        <c:noMultiLvlLbl val="0"/>
      </c:catAx>
      <c:valAx>
        <c:axId val="229855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859448"/>
        <c:crosses val="autoZero"/>
        <c:crossBetween val="between"/>
      </c:valAx>
      <c:valAx>
        <c:axId val="5109084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10909496"/>
        <c:crosses val="max"/>
        <c:crossBetween val="between"/>
      </c:valAx>
      <c:catAx>
        <c:axId val="510909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9084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275153105861768E-2"/>
          <c:y val="0.85349542562787939"/>
          <c:w val="0.96153185687154474"/>
          <c:h val="0.13203225728952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tx1"/>
                </a:solidFill>
              </a:rPr>
              <a:t>Сравнение количества</a:t>
            </a:r>
            <a:r>
              <a:rPr lang="ru-RU" sz="1400" baseline="0" dirty="0">
                <a:solidFill>
                  <a:schemeClr val="tx1"/>
                </a:solidFill>
              </a:rPr>
              <a:t>                                          устных и письменных консультаций 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ru-RU" sz="1400" baseline="0" dirty="0">
                <a:solidFill>
                  <a:schemeClr val="tx1"/>
                </a:solidFill>
              </a:rPr>
              <a:t>за январь-апрель 2023 года                                      и январь-апрель 2024 года</a:t>
            </a:r>
            <a:endParaRPr lang="ru-RU" sz="1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59084157202560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291544716638187E-2"/>
          <c:y val="0.18447954089799082"/>
          <c:w val="0.96442173973553103"/>
          <c:h val="0.596700448644448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 2023 года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69207569143627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8125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EED-4FC6-9401-0C0410EAFC8B}"/>
                </c:ext>
              </c:extLst>
            </c:dLbl>
            <c:dLbl>
              <c:idx val="1"/>
              <c:layout>
                <c:manualLayout>
                  <c:x val="-1.179471712762418E-2"/>
                  <c:y val="2.812335924003936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3 288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EED-4FC6-9401-0C0410EAFC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5 721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59D-4FCD-9781-8734F983C8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Согаз</c:v>
                </c:pt>
                <c:pt idx="1">
                  <c:v>Капитал</c:v>
                </c:pt>
                <c:pt idx="2">
                  <c:v>ТФОМС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8125</c:v>
                </c:pt>
                <c:pt idx="1">
                  <c:v>3288</c:v>
                </c:pt>
                <c:pt idx="2">
                  <c:v>5721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D-4FC6-9401-0C0410EAFC8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 2024 года2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6 829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028-4A44-BF67-8F2A0AA27B7B}"/>
                </c:ext>
              </c:extLst>
            </c:dLbl>
            <c:dLbl>
              <c:idx val="1"/>
              <c:layout>
                <c:manualLayout>
                  <c:x val="1.2510758616238214E-2"/>
                  <c:y val="-7.431431596350621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2 704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EED-4FC6-9401-0C0410EAFC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15 897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59D-4FCD-9781-8734F983C8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Согаз</c:v>
                </c:pt>
                <c:pt idx="1">
                  <c:v>Капитал</c:v>
                </c:pt>
                <c:pt idx="2">
                  <c:v>ТФОМС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6829</c:v>
                </c:pt>
                <c:pt idx="1">
                  <c:v>2704</c:v>
                </c:pt>
                <c:pt idx="2">
                  <c:v>15897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D-4FC6-9401-0C0410EAF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859448"/>
        <c:axId val="229855488"/>
      </c:barChart>
      <c:catAx>
        <c:axId val="2298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855488"/>
        <c:crosses val="autoZero"/>
        <c:auto val="1"/>
        <c:lblAlgn val="ctr"/>
        <c:lblOffset val="100"/>
        <c:noMultiLvlLbl val="0"/>
      </c:catAx>
      <c:valAx>
        <c:axId val="229855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2985944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2024 год</a:t>
            </a:r>
          </a:p>
        </c:rich>
      </c:tx>
      <c:layout>
        <c:manualLayout>
          <c:xMode val="edge"/>
          <c:yMode val="edge"/>
          <c:x val="0.76673824003603863"/>
          <c:y val="3.36479183557639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4780221904556189"/>
          <c:y val="7.6553001381737276E-2"/>
          <c:w val="0.35480448675485593"/>
          <c:h val="0.8081592658445521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518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4C-4F23-AB25-10C98F65B44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D4C-4F23-AB25-10C98F65B44F}"/>
              </c:ext>
            </c:extLst>
          </c:dPt>
          <c:dPt>
            <c:idx val="2"/>
            <c:bubble3D val="0"/>
            <c:spPr>
              <a:solidFill>
                <a:srgbClr val="2F7F8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4C-4F23-AB25-10C98F65B4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E8-44D7-9BCF-4E163C995F80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D4C-4F23-AB25-10C98F65B44F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9B-4D2B-8D97-6620FCE3E2F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9B-4D2B-8D97-6620FCE3E2F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455-4DA9-A6AB-704C984D4A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455-4DA9-A6AB-704C984D4AF2}"/>
              </c:ext>
            </c:extLst>
          </c:dPt>
          <c:dLbls>
            <c:dLbl>
              <c:idx val="0"/>
              <c:layout>
                <c:manualLayout>
                  <c:x val="6.9039977852070437E-3"/>
                  <c:y val="-7.70886362625736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13646092824482"/>
                      <c:h val="9.46025650145036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4C-4F23-AB25-10C98F65B44F}"/>
                </c:ext>
              </c:extLst>
            </c:dLbl>
            <c:dLbl>
              <c:idx val="1"/>
              <c:layout>
                <c:manualLayout>
                  <c:x val="8.2796430511240984E-2"/>
                  <c:y val="2.49878413152940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06862290260181"/>
                      <c:h val="7.42355343984420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D4C-4F23-AB25-10C98F65B44F}"/>
                </c:ext>
              </c:extLst>
            </c:dLbl>
            <c:dLbl>
              <c:idx val="2"/>
              <c:layout>
                <c:manualLayout>
                  <c:x val="3.6294097728988922E-2"/>
                  <c:y val="3.980458977159370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95781632164372"/>
                      <c:h val="7.6971084033682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4C-4F23-AB25-10C98F65B44F}"/>
                </c:ext>
              </c:extLst>
            </c:dLbl>
            <c:dLbl>
              <c:idx val="3"/>
              <c:layout>
                <c:manualLayout>
                  <c:x val="-1.5842576850908521E-2"/>
                  <c:y val="-7.95754857773169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50841543922338E-2"/>
                      <c:h val="9.79542438659478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EE8-44D7-9BCF-4E163C995F80}"/>
                </c:ext>
              </c:extLst>
            </c:dLbl>
            <c:dLbl>
              <c:idx val="4"/>
              <c:layout>
                <c:manualLayout>
                  <c:x val="2.1004779284401476E-3"/>
                  <c:y val="-2.34351584944187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4C-4F23-AB25-10C98F65B44F}"/>
                </c:ext>
              </c:extLst>
            </c:dLbl>
            <c:dLbl>
              <c:idx val="5"/>
              <c:layout>
                <c:manualLayout>
                  <c:x val="3.9184345302721588E-3"/>
                  <c:y val="-1.64919071998812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59B-4D2B-8D97-6620FCE3E2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 качество медицинской помощи</c:v>
                </c:pt>
                <c:pt idx="1">
                  <c:v>на взимание денежных средств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недостоверные сведения об оказанных мед услугах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0.36299999999999999</c:v>
                </c:pt>
                <c:pt idx="1">
                  <c:v>6.0000000000000001E-3</c:v>
                </c:pt>
                <c:pt idx="2">
                  <c:v>5.0999999999999997E-2</c:v>
                </c:pt>
                <c:pt idx="3">
                  <c:v>5.0999999999999997E-2</c:v>
                </c:pt>
                <c:pt idx="4">
                  <c:v>0.503</c:v>
                </c:pt>
                <c:pt idx="5" formatCode="0.00%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C-4F23-AB25-10C98F65B4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455-4DA9-A6AB-704C984D4A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455-4DA9-A6AB-704C984D4A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455-4DA9-A6AB-704C984D4A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455-4DA9-A6AB-704C984D4A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455-4DA9-A6AB-704C984D4A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0455-4DA9-A6AB-704C984D4A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0455-4DA9-A6AB-704C984D4AF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0455-4DA9-A6AB-704C984D4A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0455-4DA9-A6AB-704C984D4AF2}"/>
              </c:ext>
            </c:extLst>
          </c:dPt>
          <c:cat>
            <c:strRef>
              <c:f>Лист1!$A$2:$A$7</c:f>
              <c:strCache>
                <c:ptCount val="6"/>
                <c:pt idx="0">
                  <c:v>на качество медицинской помощи</c:v>
                </c:pt>
                <c:pt idx="1">
                  <c:v>на взимание денежных средств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недостоверные сведения об оказанных мед услугах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57</c:v>
                </c:pt>
                <c:pt idx="1">
                  <c:v>1</c:v>
                </c:pt>
                <c:pt idx="2">
                  <c:v>8</c:v>
                </c:pt>
                <c:pt idx="3">
                  <c:v>8</c:v>
                </c:pt>
                <c:pt idx="4">
                  <c:v>79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971-4128-ABBE-F707A090C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7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9.2381839536673283E-2"/>
          <c:w val="0.41104039364807959"/>
          <c:h val="0.905774390742027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4">
              <a:lumMod val="10000"/>
            </a:schemeClr>
          </a:solidFill>
          <a:latin typeface="+mn-lt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2023 год</a:t>
            </a:r>
          </a:p>
        </c:rich>
      </c:tx>
      <c:layout>
        <c:manualLayout>
          <c:xMode val="edge"/>
          <c:yMode val="edge"/>
          <c:x val="0.13885845495384477"/>
          <c:y val="4.7689581660621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403929036401677"/>
          <c:y val="0.20520407721740422"/>
          <c:w val="0.40975501147620941"/>
          <c:h val="0.596671652954375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00518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8AA-4383-B220-3DF36D5F4AE6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8AA-4383-B220-3DF36D5F4AE6}"/>
              </c:ext>
            </c:extLst>
          </c:dPt>
          <c:dPt>
            <c:idx val="2"/>
            <c:bubble3D val="0"/>
            <c:spPr>
              <a:solidFill>
                <a:srgbClr val="2F7F8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8AA-4383-B220-3DF36D5F4A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8AA-4383-B220-3DF36D5F4AE6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8AA-4383-B220-3DF36D5F4AE6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8AA-4383-B220-3DF36D5F4AE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8AA-4383-B220-3DF36D5F4AE6}"/>
              </c:ext>
            </c:extLst>
          </c:dPt>
          <c:dLbls>
            <c:dLbl>
              <c:idx val="0"/>
              <c:layout>
                <c:manualLayout>
                  <c:x val="5.3910804361935911E-3"/>
                  <c:y val="7.5212060167125644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accent4">
                          <a:lumMod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56045926911382"/>
                      <c:h val="9.0112562653065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AA-4383-B220-3DF36D5F4AE6}"/>
                </c:ext>
              </c:extLst>
            </c:dLbl>
            <c:dLbl>
              <c:idx val="1"/>
              <c:layout>
                <c:manualLayout>
                  <c:x val="-3.7072274012912278E-2"/>
                  <c:y val="-2.6407790014235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AA-4383-B220-3DF36D5F4AE6}"/>
                </c:ext>
              </c:extLst>
            </c:dLbl>
            <c:dLbl>
              <c:idx val="2"/>
              <c:layout>
                <c:manualLayout>
                  <c:x val="-3.2485398449661106E-2"/>
                  <c:y val="3.70134788841746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AA-4383-B220-3DF36D5F4AE6}"/>
                </c:ext>
              </c:extLst>
            </c:dLbl>
            <c:dLbl>
              <c:idx val="3"/>
              <c:layout>
                <c:manualLayout>
                  <c:x val="-5.5912204340067016E-2"/>
                  <c:y val="7.95453470382215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accent4">
                          <a:lumMod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57040730613192"/>
                      <c:h val="8.71088105646297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8AA-4383-B220-3DF36D5F4AE6}"/>
                </c:ext>
              </c:extLst>
            </c:dLbl>
            <c:dLbl>
              <c:idx val="4"/>
              <c:layout>
                <c:manualLayout>
                  <c:x val="-6.4884306140355716E-2"/>
                  <c:y val="1.49421292865355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AA-4383-B220-3DF36D5F4AE6}"/>
                </c:ext>
              </c:extLst>
            </c:dLbl>
            <c:dLbl>
              <c:idx val="5"/>
              <c:layout>
                <c:manualLayout>
                  <c:x val="8.0330282208203527E-3"/>
                  <c:y val="-1.9867967357019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8AA-4383-B220-3DF36D5F4A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 качество медицинской помощи</c:v>
                </c:pt>
                <c:pt idx="1">
                  <c:v>на недостоверные сведения об оказанных медицинских услугах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взимание денежных средств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 formatCode="0.0%">
                  <c:v>0.55700000000000005</c:v>
                </c:pt>
                <c:pt idx="1">
                  <c:v>0.114</c:v>
                </c:pt>
                <c:pt idx="2" formatCode="0.0%">
                  <c:v>0.13900000000000001</c:v>
                </c:pt>
                <c:pt idx="3" formatCode="0.0%">
                  <c:v>0.10199999999999999</c:v>
                </c:pt>
                <c:pt idx="4" formatCode="0.0%">
                  <c:v>2.5000000000000001E-2</c:v>
                </c:pt>
                <c:pt idx="5" formatCode="0.0%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8AA-4383-B220-3DF36D5F4A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4">
              <a:lumMod val="10000"/>
            </a:schemeClr>
          </a:solidFill>
          <a:latin typeface="+mn-l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0.88467</cdr:x>
      <cdr:y>0.35995</cdr:y>
    </cdr:from>
    <cdr:to>
      <cdr:x>1</cdr:x>
      <cdr:y>0.59474</cdr:y>
    </cdr:to>
    <cdr:sp macro="" textlink="">
      <cdr:nvSpPr>
        <cdr:cNvPr id="2" name="Прямоугольник: скругленные углы 1">
          <a:extLst xmlns:a="http://schemas.openxmlformats.org/drawingml/2006/main">
            <a:ext uri="{FF2B5EF4-FFF2-40B4-BE49-F238E27FC236}">
              <a16:creationId xmlns:a16="http://schemas.microsoft.com/office/drawing/2014/main" id="{8AD57538-AE57-96F9-6365-24021A497DBD}"/>
            </a:ext>
          </a:extLst>
        </cdr:cNvPr>
        <cdr:cNvSpPr/>
      </cdr:nvSpPr>
      <cdr:spPr>
        <a:xfrm xmlns:a="http://schemas.openxmlformats.org/drawingml/2006/main">
          <a:off x="4040828" y="1157357"/>
          <a:ext cx="526769" cy="75492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</a:rPr>
            <a:t>  +28,8%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0.76813</cdr:x>
      <cdr:y>0.66838</cdr:y>
    </cdr:from>
    <cdr:to>
      <cdr:x>0.92682</cdr:x>
      <cdr:y>0.75448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8643686-8E69-AB93-176E-5493BD1EB211}"/>
            </a:ext>
          </a:extLst>
        </cdr:cNvPr>
        <cdr:cNvSpPr txBox="1"/>
      </cdr:nvSpPr>
      <cdr:spPr>
        <a:xfrm xmlns:a="http://schemas.openxmlformats.org/drawingml/2006/main">
          <a:off x="3424201" y="2616855"/>
          <a:ext cx="707427" cy="337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0.84131</cdr:x>
      <cdr:y>0.75925</cdr:y>
    </cdr:from>
    <cdr:to>
      <cdr:x>1</cdr:x>
      <cdr:y>0.83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8BC0A3A-ACAE-2F22-04E2-219CF4959EAE}"/>
            </a:ext>
          </a:extLst>
        </cdr:cNvPr>
        <cdr:cNvSpPr txBox="1"/>
      </cdr:nvSpPr>
      <cdr:spPr>
        <a:xfrm xmlns:a="http://schemas.openxmlformats.org/drawingml/2006/main">
          <a:off x="3750417" y="2972644"/>
          <a:ext cx="707428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0.79185</cdr:x>
      <cdr:y>0.6374</cdr:y>
    </cdr:from>
    <cdr:to>
      <cdr:x>0.98819</cdr:x>
      <cdr:y>0.80072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139A32B-CE7A-641B-82A0-BFC0EB02F719}"/>
            </a:ext>
          </a:extLst>
        </cdr:cNvPr>
        <cdr:cNvSpPr txBox="1"/>
      </cdr:nvSpPr>
      <cdr:spPr>
        <a:xfrm xmlns:a="http://schemas.openxmlformats.org/drawingml/2006/main">
          <a:off x="3687895" y="2575947"/>
          <a:ext cx="914400" cy="6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0.68487</cdr:x>
      <cdr:y>0.2518</cdr:y>
    </cdr:from>
    <cdr:to>
      <cdr:x>0.72736</cdr:x>
      <cdr:y>0.30666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:a16="http://schemas.microsoft.com/office/drawing/2014/main" id="{91739EFE-5A0C-CD69-63AD-772B9B55E79A}"/>
            </a:ext>
          </a:extLst>
        </cdr:cNvPr>
        <cdr:cNvCxnSpPr/>
      </cdr:nvCxnSpPr>
      <cdr:spPr>
        <a:xfrm xmlns:a="http://schemas.openxmlformats.org/drawingml/2006/main" flipV="1">
          <a:off x="3165227" y="853539"/>
          <a:ext cx="196374" cy="18596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0.74023</cdr:x>
      <cdr:y>0.15968</cdr:y>
    </cdr:from>
    <cdr:to>
      <cdr:x>0.92438</cdr:x>
      <cdr:y>0.30667</cdr:y>
    </cdr:to>
    <cdr:sp macro="" textlink="">
      <cdr:nvSpPr>
        <cdr:cNvPr id="8" name="Прямоугольник: скругленные углы 7">
          <a:extLst xmlns:a="http://schemas.openxmlformats.org/drawingml/2006/main">
            <a:ext uri="{FF2B5EF4-FFF2-40B4-BE49-F238E27FC236}">
              <a16:creationId xmlns:a16="http://schemas.microsoft.com/office/drawing/2014/main" id="{3E81A9F6-AC8E-C0C2-2072-4C6B4532C7BC}"/>
            </a:ext>
          </a:extLst>
        </cdr:cNvPr>
        <cdr:cNvSpPr/>
      </cdr:nvSpPr>
      <cdr:spPr>
        <a:xfrm xmlns:a="http://schemas.openxmlformats.org/drawingml/2006/main">
          <a:off x="3421080" y="541279"/>
          <a:ext cx="851095" cy="49826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в т.ч. - 783 ПОС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0.28408</cdr:x>
      <cdr:y>0.09416</cdr:y>
    </cdr:from>
    <cdr:to>
      <cdr:x>0.37144</cdr:x>
      <cdr:y>0.30682</cdr:y>
    </cdr:to>
    <cdr:sp macro="" textlink="">
      <cdr:nvSpPr>
        <cdr:cNvPr id="2" name="Прямоугольник: скругленные углы 1">
          <a:extLst xmlns:a="http://schemas.openxmlformats.org/drawingml/2006/main">
            <a:ext uri="{FF2B5EF4-FFF2-40B4-BE49-F238E27FC236}">
              <a16:creationId xmlns:a16="http://schemas.microsoft.com/office/drawing/2014/main" id="{4EF237A6-23D9-3087-C082-B89BC58E46D5}"/>
            </a:ext>
          </a:extLst>
        </cdr:cNvPr>
        <cdr:cNvSpPr/>
      </cdr:nvSpPr>
      <cdr:spPr>
        <a:xfrm xmlns:a="http://schemas.openxmlformats.org/drawingml/2006/main">
          <a:off x="2444188" y="120081"/>
          <a:ext cx="751667" cy="271219"/>
        </a:xfrm>
        <a:prstGeom xmlns:a="http://schemas.openxmlformats.org/drawingml/2006/main" prst="round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+6,5%</a:t>
          </a:r>
        </a:p>
      </cdr:txBody>
    </cdr:sp>
  </cdr:relSizeAnchor>
  <cdr:relSizeAnchor xmlns:cdr="http://schemas.openxmlformats.org/drawingml/2006/chartDrawing">
    <cdr:from>
      <cdr:x>0.45791</cdr:x>
      <cdr:y>0.15492</cdr:y>
    </cdr:from>
    <cdr:to>
      <cdr:x>0.53987</cdr:x>
      <cdr:y>0.37974</cdr:y>
    </cdr:to>
    <cdr:sp macro="" textlink="">
      <cdr:nvSpPr>
        <cdr:cNvPr id="3" name="Прямоугольник: скругленные углы 2">
          <a:extLst xmlns:a="http://schemas.openxmlformats.org/drawingml/2006/main">
            <a:ext uri="{FF2B5EF4-FFF2-40B4-BE49-F238E27FC236}">
              <a16:creationId xmlns:a16="http://schemas.microsoft.com/office/drawing/2014/main" id="{70958944-1332-98D0-B895-ABEEAAFC1DD3}"/>
            </a:ext>
          </a:extLst>
        </cdr:cNvPr>
        <cdr:cNvSpPr/>
      </cdr:nvSpPr>
      <cdr:spPr>
        <a:xfrm xmlns:a="http://schemas.openxmlformats.org/drawingml/2006/main">
          <a:off x="3939774" y="197571"/>
          <a:ext cx="705173" cy="28672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- 30,4%</a:t>
          </a:r>
        </a:p>
      </cdr:txBody>
    </cdr:sp>
  </cdr:relSizeAnchor>
  <cdr:relSizeAnchor xmlns:cdr="http://schemas.openxmlformats.org/drawingml/2006/chartDrawing">
    <cdr:from>
      <cdr:x>0.64074</cdr:x>
      <cdr:y>0.11238</cdr:y>
    </cdr:from>
    <cdr:to>
      <cdr:x>0.7308</cdr:x>
      <cdr:y>0.34328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8644354B-18C4-B6DE-6EA8-D5C32EBFF9E5}"/>
            </a:ext>
          </a:extLst>
        </cdr:cNvPr>
        <cdr:cNvSpPr/>
      </cdr:nvSpPr>
      <cdr:spPr>
        <a:xfrm xmlns:a="http://schemas.openxmlformats.org/drawingml/2006/main">
          <a:off x="5512852" y="143327"/>
          <a:ext cx="774916" cy="294468"/>
        </a:xfrm>
        <a:prstGeom xmlns:a="http://schemas.openxmlformats.org/drawingml/2006/main" prst="round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+66,5%</a:t>
          </a:r>
        </a:p>
      </cdr:txBody>
    </cdr:sp>
  </cdr:relSizeAnchor>
  <cdr:relSizeAnchor xmlns:cdr="http://schemas.openxmlformats.org/drawingml/2006/chartDrawing">
    <cdr:from>
      <cdr:x>0.81817</cdr:x>
      <cdr:y>0.04416</cdr:y>
    </cdr:from>
    <cdr:to>
      <cdr:x>0.90463</cdr:x>
      <cdr:y>0.30075</cdr:y>
    </cdr:to>
    <cdr:sp macro="" textlink="">
      <cdr:nvSpPr>
        <cdr:cNvPr id="5" name="Прямоугольник: скругленные углы 4">
          <a:extLst xmlns:a="http://schemas.openxmlformats.org/drawingml/2006/main">
            <a:ext uri="{FF2B5EF4-FFF2-40B4-BE49-F238E27FC236}">
              <a16:creationId xmlns:a16="http://schemas.microsoft.com/office/drawing/2014/main" id="{0099DD37-A3E0-6F88-0190-9BBD121C2BEA}"/>
            </a:ext>
          </a:extLst>
        </cdr:cNvPr>
        <cdr:cNvSpPr/>
      </cdr:nvSpPr>
      <cdr:spPr>
        <a:xfrm xmlns:a="http://schemas.openxmlformats.org/drawingml/2006/main">
          <a:off x="7039436" y="56322"/>
          <a:ext cx="743920" cy="32722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tx1"/>
              </a:solidFill>
            </a:rPr>
            <a:t>+</a:t>
          </a:r>
          <a:r>
            <a:rPr lang="ru-RU" dirty="0">
              <a:solidFill>
                <a:schemeClr val="tx1"/>
              </a:solidFill>
            </a:rPr>
            <a:t>48,4</a:t>
          </a:r>
          <a:r>
            <a:rPr lang="en-US" dirty="0">
              <a:solidFill>
                <a:schemeClr val="tx1"/>
              </a:solidFill>
            </a:rPr>
            <a:t>%</a:t>
          </a:r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0.90934</cdr:x>
      <cdr:y>0.10787</cdr:y>
    </cdr:from>
    <cdr:to>
      <cdr:x>0.90934</cdr:x>
      <cdr:y>0.1812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1B9E200-7677-58F5-DA85-96047F3D4A1D}"/>
            </a:ext>
          </a:extLst>
        </cdr:cNvPr>
        <cdr:cNvCxnSpPr/>
      </cdr:nvCxnSpPr>
      <cdr:spPr>
        <a:xfrm xmlns:a="http://schemas.openxmlformats.org/drawingml/2006/main" flipV="1">
          <a:off x="8260479" y="298023"/>
          <a:ext cx="0" cy="20258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0.86316</cdr:x>
      <cdr:y>0.15356</cdr:y>
    </cdr:from>
    <cdr:to>
      <cdr:x>0.96316</cdr:x>
      <cdr:y>0.45835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7A2E10E7-DC83-F4FB-A0DB-344D517E2709}"/>
            </a:ext>
          </a:extLst>
        </cdr:cNvPr>
        <cdr:cNvSpPr txBox="1"/>
      </cdr:nvSpPr>
      <cdr:spPr>
        <a:xfrm xmlns:a="http://schemas.openxmlformats.org/drawingml/2006/main">
          <a:off x="7892716" y="46068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0.8419</cdr:x>
      <cdr:y>0.04956</cdr:y>
    </cdr:from>
    <cdr:to>
      <cdr:x>0.88921</cdr:x>
      <cdr:y>0.16974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FEE36EBB-B344-B7D3-1ABA-028518840453}"/>
            </a:ext>
          </a:extLst>
        </cdr:cNvPr>
        <cdr:cNvSpPr txBox="1"/>
      </cdr:nvSpPr>
      <cdr:spPr>
        <a:xfrm xmlns:a="http://schemas.openxmlformats.org/drawingml/2006/main">
          <a:off x="7698374" y="148684"/>
          <a:ext cx="432561" cy="360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</a:t>
          </a:r>
          <a:r>
            <a:rPr lang="ru-RU" sz="1100" dirty="0">
              <a:solidFill>
                <a:schemeClr val="tx1"/>
              </a:solidFill>
            </a:rPr>
            <a:t>48,4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0.69844</cdr:x>
      <cdr:y>0.24017</cdr:y>
    </cdr:from>
    <cdr:to>
      <cdr:x>0.69844</cdr:x>
      <cdr:y>0.31069</cdr:y>
    </cdr:to>
    <cdr:cxnSp macro="">
      <cdr:nvCxnSpPr>
        <cdr:cNvPr id="14" name="Прямая со стрелкой 13">
          <a:extLst xmlns:a="http://schemas.openxmlformats.org/drawingml/2006/main">
            <a:ext uri="{FF2B5EF4-FFF2-40B4-BE49-F238E27FC236}">
              <a16:creationId xmlns:a16="http://schemas.microsoft.com/office/drawing/2014/main" id="{8B09C547-930E-4282-CF0C-5E213A82857C}"/>
            </a:ext>
          </a:extLst>
        </cdr:cNvPr>
        <cdr:cNvCxnSpPr/>
      </cdr:nvCxnSpPr>
      <cdr:spPr>
        <a:xfrm xmlns:a="http://schemas.openxmlformats.org/drawingml/2006/main" flipV="1">
          <a:off x="6386561" y="720522"/>
          <a:ext cx="0" cy="21156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0.62056</cdr:x>
      <cdr:y>0.18625</cdr:y>
    </cdr:from>
    <cdr:to>
      <cdr:x>0.67883</cdr:x>
      <cdr:y>0.27407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A4F68CC7-9912-D736-ED44-8A51B2DD191B}"/>
            </a:ext>
          </a:extLst>
        </cdr:cNvPr>
        <cdr:cNvSpPr txBox="1"/>
      </cdr:nvSpPr>
      <cdr:spPr>
        <a:xfrm xmlns:a="http://schemas.openxmlformats.org/drawingml/2006/main" flipH="1">
          <a:off x="5674400" y="558764"/>
          <a:ext cx="532799" cy="263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(140,7%)</a:t>
          </a:r>
        </a:p>
      </cdr:txBody>
    </cdr:sp>
  </cdr:relSizeAnchor>
  <cdr:relSizeAnchor xmlns:cdr="http://schemas.openxmlformats.org/drawingml/2006/chartDrawing">
    <cdr:from>
      <cdr:x>0.41583</cdr:x>
      <cdr:y>0.37715</cdr:y>
    </cdr:from>
    <cdr:to>
      <cdr:x>0.41583</cdr:x>
      <cdr:y>0.44948</cdr:y>
    </cdr:to>
    <cdr:cxnSp macro="">
      <cdr:nvCxn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6D2EF949-275D-96A0-355D-3D9FFFE8CD52}"/>
            </a:ext>
          </a:extLst>
        </cdr:cNvPr>
        <cdr:cNvCxnSpPr/>
      </cdr:nvCxnSpPr>
      <cdr:spPr>
        <a:xfrm xmlns:a="http://schemas.openxmlformats.org/drawingml/2006/main" flipV="1">
          <a:off x="3777393" y="1041941"/>
          <a:ext cx="0" cy="19982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0.35421</cdr:x>
      <cdr:y>0.37997</cdr:y>
    </cdr:from>
    <cdr:to>
      <cdr:x>0.42498</cdr:x>
      <cdr:y>0.48071</cdr:y>
    </cdr:to>
    <cdr:sp macro="" textlink="">
      <cdr:nvSpPr>
        <cdr:cNvPr id="28" name="TextBox 27">
          <a:extLst xmlns:a="http://schemas.openxmlformats.org/drawingml/2006/main">
            <a:ext uri="{FF2B5EF4-FFF2-40B4-BE49-F238E27FC236}">
              <a16:creationId xmlns:a16="http://schemas.microsoft.com/office/drawing/2014/main" id="{4EB7D842-8AD4-1944-F3BB-1F9FE6F19034}"/>
            </a:ext>
          </a:extLst>
        </cdr:cNvPr>
        <cdr:cNvSpPr txBox="1"/>
      </cdr:nvSpPr>
      <cdr:spPr>
        <a:xfrm xmlns:a="http://schemas.openxmlformats.org/drawingml/2006/main">
          <a:off x="3238918" y="1139938"/>
          <a:ext cx="647114" cy="302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</a:t>
          </a:r>
          <a:r>
            <a:rPr lang="ru-RU" sz="1100" dirty="0">
              <a:solidFill>
                <a:schemeClr val="tx1"/>
              </a:solidFill>
            </a:rPr>
            <a:t>6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0.40768</cdr:x>
      <cdr:y>0.50623</cdr:y>
    </cdr:from>
    <cdr:to>
      <cdr:x>0.40768</cdr:x>
      <cdr:y>0.56822</cdr:y>
    </cdr:to>
    <cdr:cxnSp macro="">
      <cdr:nvCxnSpPr>
        <cdr:cNvPr id="30" name="Прямая со стрелкой 29">
          <a:extLst xmlns:a="http://schemas.openxmlformats.org/drawingml/2006/main">
            <a:ext uri="{FF2B5EF4-FFF2-40B4-BE49-F238E27FC236}">
              <a16:creationId xmlns:a16="http://schemas.microsoft.com/office/drawing/2014/main" id="{14A43BEC-8381-EF64-41CC-1879760191D5}"/>
            </a:ext>
          </a:extLst>
        </cdr:cNvPr>
        <cdr:cNvCxnSpPr/>
      </cdr:nvCxnSpPr>
      <cdr:spPr>
        <a:xfrm xmlns:a="http://schemas.openxmlformats.org/drawingml/2006/main">
          <a:off x="3703373" y="1295804"/>
          <a:ext cx="0" cy="15867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0.31729</cdr:x>
      <cdr:y>0.48389</cdr:y>
    </cdr:from>
    <cdr:to>
      <cdr:x>0.40312</cdr:x>
      <cdr:y>0.61572</cdr:y>
    </cdr:to>
    <cdr:sp macro="" textlink="">
      <cdr:nvSpPr>
        <cdr:cNvPr id="36" name="TextBox 35">
          <a:extLst xmlns:a="http://schemas.openxmlformats.org/drawingml/2006/main">
            <a:ext uri="{FF2B5EF4-FFF2-40B4-BE49-F238E27FC236}">
              <a16:creationId xmlns:a16="http://schemas.microsoft.com/office/drawing/2014/main" id="{648D43B3-FC27-B2FD-AC54-A836A5EB4AAD}"/>
            </a:ext>
          </a:extLst>
        </cdr:cNvPr>
        <cdr:cNvSpPr txBox="1"/>
      </cdr:nvSpPr>
      <cdr:spPr>
        <a:xfrm xmlns:a="http://schemas.openxmlformats.org/drawingml/2006/main">
          <a:off x="2882275" y="1238614"/>
          <a:ext cx="779723" cy="337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 (-</a:t>
          </a:r>
          <a:r>
            <a:rPr lang="ru-RU" dirty="0"/>
            <a:t>14,4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0.39372</cdr:x>
      <cdr:y>0.6426</cdr:y>
    </cdr:from>
    <cdr:to>
      <cdr:x>0.39372</cdr:x>
      <cdr:y>0.71135</cdr:y>
    </cdr:to>
    <cdr:cxnSp macro="">
      <cdr:nvCxnSpPr>
        <cdr:cNvPr id="39" name="Прямая со стрелкой 38">
          <a:extLst xmlns:a="http://schemas.openxmlformats.org/drawingml/2006/main">
            <a:ext uri="{FF2B5EF4-FFF2-40B4-BE49-F238E27FC236}">
              <a16:creationId xmlns:a16="http://schemas.microsoft.com/office/drawing/2014/main" id="{EC04A6C9-49C2-D2DF-963F-AF2A7FDC0F6D}"/>
            </a:ext>
          </a:extLst>
        </cdr:cNvPr>
        <cdr:cNvCxnSpPr/>
      </cdr:nvCxnSpPr>
      <cdr:spPr>
        <a:xfrm xmlns:a="http://schemas.openxmlformats.org/drawingml/2006/main" flipV="1">
          <a:off x="3600189" y="1927853"/>
          <a:ext cx="0" cy="20625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0.32344</cdr:x>
      <cdr:y>0.64431</cdr:y>
    </cdr:from>
    <cdr:to>
      <cdr:x>0.37143</cdr:x>
      <cdr:y>0.79981</cdr:y>
    </cdr:to>
    <cdr:sp macro="" textlink="">
      <cdr:nvSpPr>
        <cdr:cNvPr id="43" name="TextBox 42">
          <a:extLst xmlns:a="http://schemas.openxmlformats.org/drawingml/2006/main">
            <a:ext uri="{FF2B5EF4-FFF2-40B4-BE49-F238E27FC236}">
              <a16:creationId xmlns:a16="http://schemas.microsoft.com/office/drawing/2014/main" id="{DE3A37AC-A2DC-5482-FF77-FE8C9D425DED}"/>
            </a:ext>
          </a:extLst>
        </cdr:cNvPr>
        <cdr:cNvSpPr txBox="1"/>
      </cdr:nvSpPr>
      <cdr:spPr>
        <a:xfrm xmlns:a="http://schemas.openxmlformats.org/drawingml/2006/main">
          <a:off x="2957563" y="1932981"/>
          <a:ext cx="438793" cy="466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(71,5%)</a:t>
          </a:r>
        </a:p>
      </cdr:txBody>
    </cdr:sp>
  </cdr:relSizeAnchor>
  <cdr:relSizeAnchor xmlns:cdr="http://schemas.openxmlformats.org/drawingml/2006/chartDrawing">
    <cdr:from>
      <cdr:x>0.54662</cdr:x>
      <cdr:y>0.79333</cdr:y>
    </cdr:from>
    <cdr:to>
      <cdr:x>0.54662</cdr:x>
      <cdr:y>0.87434</cdr:y>
    </cdr:to>
    <cdr:cxnSp macro="">
      <cdr:nvCxnSpPr>
        <cdr:cNvPr id="47" name="Прямая со стрелкой 46">
          <a:extLst xmlns:a="http://schemas.openxmlformats.org/drawingml/2006/main">
            <a:ext uri="{FF2B5EF4-FFF2-40B4-BE49-F238E27FC236}">
              <a16:creationId xmlns:a16="http://schemas.microsoft.com/office/drawing/2014/main" id="{13881EA7-2A21-AC1C-98CD-1C44AF442A6E}"/>
            </a:ext>
          </a:extLst>
        </cdr:cNvPr>
        <cdr:cNvCxnSpPr/>
      </cdr:nvCxnSpPr>
      <cdr:spPr>
        <a:xfrm xmlns:a="http://schemas.openxmlformats.org/drawingml/2006/main">
          <a:off x="4965512" y="2191700"/>
          <a:ext cx="0" cy="22380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0.32819</cdr:x>
      <cdr:y>0.69521</cdr:y>
    </cdr:from>
    <cdr:to>
      <cdr:x>0.42819</cdr:x>
      <cdr:y>1</cdr:y>
    </cdr:to>
    <cdr:sp macro="" textlink="">
      <cdr:nvSpPr>
        <cdr:cNvPr id="59" name="TextBox 58">
          <a:extLst xmlns:a="http://schemas.openxmlformats.org/drawingml/2006/main">
            <a:ext uri="{FF2B5EF4-FFF2-40B4-BE49-F238E27FC236}">
              <a16:creationId xmlns:a16="http://schemas.microsoft.com/office/drawing/2014/main" id="{093AB1B2-ACE9-AB6C-D427-C5BAB3EEB77A}"/>
            </a:ext>
          </a:extLst>
        </cdr:cNvPr>
        <cdr:cNvSpPr txBox="1"/>
      </cdr:nvSpPr>
      <cdr:spPr>
        <a:xfrm xmlns:a="http://schemas.openxmlformats.org/drawingml/2006/main">
          <a:off x="3000995" y="263171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0.33496</cdr:x>
      <cdr:y>0.69521</cdr:y>
    </cdr:from>
    <cdr:to>
      <cdr:x>0.43496</cdr:x>
      <cdr:y>1</cdr:y>
    </cdr:to>
    <cdr:sp macro="" textlink="">
      <cdr:nvSpPr>
        <cdr:cNvPr id="60" name="TextBox 59">
          <a:extLst xmlns:a="http://schemas.openxmlformats.org/drawingml/2006/main">
            <a:ext uri="{FF2B5EF4-FFF2-40B4-BE49-F238E27FC236}">
              <a16:creationId xmlns:a16="http://schemas.microsoft.com/office/drawing/2014/main" id="{E8E29C19-32EB-03C1-2402-AC0B30BDF448}"/>
            </a:ext>
          </a:extLst>
        </cdr:cNvPr>
        <cdr:cNvSpPr txBox="1"/>
      </cdr:nvSpPr>
      <cdr:spPr>
        <a:xfrm xmlns:a="http://schemas.openxmlformats.org/drawingml/2006/main">
          <a:off x="3062872" y="26808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0.46421</cdr:x>
      <cdr:y>0.80205</cdr:y>
    </cdr:from>
    <cdr:to>
      <cdr:x>0.54209</cdr:x>
      <cdr:y>1</cdr:y>
    </cdr:to>
    <cdr:sp macro="" textlink="">
      <cdr:nvSpPr>
        <cdr:cNvPr id="61" name="TextBox 60">
          <a:extLst xmlns:a="http://schemas.openxmlformats.org/drawingml/2006/main">
            <a:ext uri="{FF2B5EF4-FFF2-40B4-BE49-F238E27FC236}">
              <a16:creationId xmlns:a16="http://schemas.microsoft.com/office/drawing/2014/main" id="{1CC49660-CA75-8658-BC0F-5431388AD10A}"/>
            </a:ext>
          </a:extLst>
        </cdr:cNvPr>
        <cdr:cNvSpPr txBox="1"/>
      </cdr:nvSpPr>
      <cdr:spPr>
        <a:xfrm xmlns:a="http://schemas.openxmlformats.org/drawingml/2006/main" flipH="1">
          <a:off x="4216899" y="2406209"/>
          <a:ext cx="707427" cy="593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  (-18,5%)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0.23229</cdr:x>
      <cdr:y>0.54242</cdr:y>
    </cdr:from>
    <cdr:to>
      <cdr:x>0.23229</cdr:x>
      <cdr:y>0.60097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46C59C83-5A90-6BC6-3FF2-D77C9D564082}"/>
            </a:ext>
          </a:extLst>
        </cdr:cNvPr>
        <cdr:cNvCxnSpPr/>
      </cdr:nvCxnSpPr>
      <cdr:spPr>
        <a:xfrm xmlns:a="http://schemas.openxmlformats.org/drawingml/2006/main">
          <a:off x="981962" y="2441972"/>
          <a:ext cx="0" cy="26359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0.57813</cdr:x>
      <cdr:y>0.52026</cdr:y>
    </cdr:from>
    <cdr:to>
      <cdr:x>0.57813</cdr:x>
      <cdr:y>0.61321</cdr:y>
    </cdr:to>
    <cdr:cxnSp macro="">
      <cdr:nvCxnSpPr>
        <cdr:cNvPr id="12" name="Прямая со стрелкой 11">
          <a:extLst xmlns:a="http://schemas.openxmlformats.org/drawingml/2006/main">
            <a:ext uri="{FF2B5EF4-FFF2-40B4-BE49-F238E27FC236}">
              <a16:creationId xmlns:a16="http://schemas.microsoft.com/office/drawing/2014/main" id="{BACEE045-DDE6-0C7E-CD55-0F7BB8279AE0}"/>
            </a:ext>
          </a:extLst>
        </cdr:cNvPr>
        <cdr:cNvCxnSpPr/>
      </cdr:nvCxnSpPr>
      <cdr:spPr>
        <a:xfrm xmlns:a="http://schemas.openxmlformats.org/drawingml/2006/main">
          <a:off x="2712777" y="2342215"/>
          <a:ext cx="0" cy="41845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0.8857</cdr:x>
      <cdr:y>0.45636</cdr:y>
    </cdr:from>
    <cdr:to>
      <cdr:x>0.8857</cdr:x>
      <cdr:y>0.63689</cdr:y>
    </cdr:to>
    <cdr:cxnSp macro="">
      <cdr:nvCxn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87646A07-FDAD-1616-42CA-B8AC0F7ABD17}"/>
            </a:ext>
          </a:extLst>
        </cdr:cNvPr>
        <cdr:cNvCxnSpPr/>
      </cdr:nvCxnSpPr>
      <cdr:spPr>
        <a:xfrm xmlns:a="http://schemas.openxmlformats.org/drawingml/2006/main" flipV="1">
          <a:off x="4155976" y="2054514"/>
          <a:ext cx="0" cy="81274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0.55252</cdr:x>
      <cdr:y>0.62922</cdr:y>
    </cdr:from>
    <cdr:to>
      <cdr:x>0.74388</cdr:x>
      <cdr:y>0.92762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1FC0E8B6-D4EC-5932-FB09-88BA626D04C0}"/>
            </a:ext>
          </a:extLst>
        </cdr:cNvPr>
        <cdr:cNvSpPr txBox="1"/>
      </cdr:nvSpPr>
      <cdr:spPr>
        <a:xfrm xmlns:a="http://schemas.openxmlformats.org/drawingml/2006/main">
          <a:off x="2640072" y="2841435"/>
          <a:ext cx="914400" cy="134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0.52733</cdr:x>
      <cdr:y>0.68148</cdr:y>
    </cdr:from>
    <cdr:to>
      <cdr:x>0.60733</cdr:x>
      <cdr:y>0.78685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623BEB0-6B6A-3F29-9CE2-47A36F806B3A}"/>
            </a:ext>
          </a:extLst>
        </cdr:cNvPr>
        <cdr:cNvSpPr txBox="1"/>
      </cdr:nvSpPr>
      <cdr:spPr>
        <a:xfrm xmlns:a="http://schemas.openxmlformats.org/drawingml/2006/main">
          <a:off x="2519732" y="3068014"/>
          <a:ext cx="382246" cy="474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solidFill>
                <a:schemeClr val="bg1"/>
              </a:solidFill>
            </a:rPr>
            <a:t>-17,8/%</a:t>
          </a:r>
        </a:p>
      </cdr:txBody>
    </cdr:sp>
  </cdr:relSizeAnchor>
  <cdr:relSizeAnchor xmlns:cdr="http://schemas.openxmlformats.org/drawingml/2006/chartDrawing">
    <cdr:from>
      <cdr:x>0.84244</cdr:x>
      <cdr:y>0.62192</cdr:y>
    </cdr:from>
    <cdr:to>
      <cdr:x>1</cdr:x>
      <cdr:y>0.78074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D243A9A2-2063-D1A0-56C6-2A2CC3547278}"/>
            </a:ext>
          </a:extLst>
        </cdr:cNvPr>
        <cdr:cNvSpPr txBox="1"/>
      </cdr:nvSpPr>
      <cdr:spPr>
        <a:xfrm xmlns:a="http://schemas.openxmlformats.org/drawingml/2006/main">
          <a:off x="4025398" y="2799881"/>
          <a:ext cx="752857" cy="715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solidFill>
                <a:schemeClr val="bg1"/>
              </a:solidFill>
            </a:rPr>
            <a:t>+177,9%</a:t>
          </a:r>
        </a:p>
      </cdr:txBody>
    </cdr:sp>
  </cdr:relSizeAnchor>
  <cdr:relSizeAnchor xmlns:cdr="http://schemas.openxmlformats.org/drawingml/2006/chartDrawing">
    <cdr:from>
      <cdr:x>0.20273</cdr:x>
      <cdr:y>0.60512</cdr:y>
    </cdr:from>
    <cdr:to>
      <cdr:x>0.28373</cdr:x>
      <cdr:y>0.76242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A769489C-1B95-8B1B-FA7D-52EDD209D877}"/>
            </a:ext>
          </a:extLst>
        </cdr:cNvPr>
        <cdr:cNvSpPr txBox="1"/>
      </cdr:nvSpPr>
      <cdr:spPr>
        <a:xfrm xmlns:a="http://schemas.openxmlformats.org/drawingml/2006/main">
          <a:off x="968684" y="2724254"/>
          <a:ext cx="387050" cy="708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>
              <a:solidFill>
                <a:schemeClr val="bg1"/>
              </a:solidFill>
            </a:rPr>
            <a:t>-</a:t>
          </a:r>
          <a:r>
            <a:rPr lang="ru-RU" sz="900" b="1" dirty="0">
              <a:solidFill>
                <a:schemeClr val="bg1"/>
              </a:solidFill>
            </a:rPr>
            <a:t>16%</a:t>
          </a:r>
          <a:endParaRPr lang="ru-RU" sz="11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5"/>
            <a:ext cx="2945659" cy="496887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56" y="25"/>
            <a:ext cx="2945659" cy="496887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r">
              <a:defRPr sz="1200"/>
            </a:lvl1pPr>
          </a:lstStyle>
          <a:p>
            <a:fld id="{AD74B41F-A34E-443C-9979-36CA62663731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428170"/>
            <a:ext cx="2945659" cy="496886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56" y="9428170"/>
            <a:ext cx="2945659" cy="496886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r">
              <a:defRPr sz="1200"/>
            </a:lvl1pPr>
          </a:lstStyle>
          <a:p>
            <a:fld id="{4DBA251A-D0D1-4946-8FBB-AEA31BF7F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093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8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6" y="28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r">
              <a:defRPr sz="1200"/>
            </a:lvl1pPr>
          </a:lstStyle>
          <a:p>
            <a:fld id="{B1511D8A-1186-C346-83BD-D6CA5740EFE4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10" tIns="46008" rIns="92010" bIns="460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71" y="4715165"/>
            <a:ext cx="5438140" cy="4466987"/>
          </a:xfrm>
          <a:prstGeom prst="rect">
            <a:avLst/>
          </a:prstGeom>
        </p:spPr>
        <p:txBody>
          <a:bodyPr vert="horz" lIns="92010" tIns="46008" rIns="92010" bIns="460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615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6" y="9428615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r">
              <a:defRPr sz="1200"/>
            </a:lvl1pPr>
          </a:lstStyle>
          <a:p>
            <a:fld id="{005F3833-7F07-B348-AA6D-D1FE8A52B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1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1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02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86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4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8E76-DB4A-4344-BD17-EC7CB2A0BBAE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83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A93D-B50B-407C-80F7-515D22F3A4AA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7925-2756-4062-91CE-3BA6430DA9DA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0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296-A39A-4E46-8B4C-59B2C0DD6704}" type="datetime1">
              <a:rPr lang="ru-RU" smtClean="0"/>
              <a:t>07.06.2024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97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4C82-ADFC-49F1-A0CB-F69EA16D9364}" type="datetime1">
              <a:rPr lang="ru-RU" smtClean="0"/>
              <a:t>07.06.2024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1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DF47-D666-433B-B650-6F1D90CA4B10}" type="datetime1">
              <a:rPr lang="ru-RU" smtClean="0"/>
              <a:t>07.06.2024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6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DB290-C6FC-459D-8684-446D73061256}" type="datetime1">
              <a:rPr lang="ru-RU" smtClean="0"/>
              <a:t>07.06.2024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8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70EF2-D227-4B46-B05E-43CF623CEE56}" type="datetime1">
              <a:rPr lang="ru-RU" smtClean="0"/>
              <a:t>07.06.2024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500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E481-52B3-47C7-8DE5-F51F82938F84}" type="datetime1">
              <a:rPr lang="ru-RU" smtClean="0"/>
              <a:t>07.06.2024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3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D6B54-42F4-477F-8132-0FFEDA4A8C67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2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6AE7-EE45-4C6C-B750-9300335CB7B8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64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07E1-DAA3-4B15-A816-A1BF72D4E0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59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C0903-5B84-4181-B197-FC413CA834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17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6C011-B86F-481A-8705-9237478E5D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96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4EC0-5A89-4F12-B5F7-95DE05C50B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522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D94E-3A62-4649-9D21-72A185480D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548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82285-7B0B-48FC-AE5B-6325F24C52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695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04B4E-4AFE-4293-A2B0-763A6A60E5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6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A631-E492-4736-833B-0F50EFD12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33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7FDB-F654-4BD3-8BC0-5A637A5855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8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CBD4-89CF-4220-AD80-6E0C16AE95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14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27DC-4621-4EA5-8022-D2C2FE03D0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00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FF263-4CF6-470C-B244-6E87583B84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03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7CFB-9EC0-4C30-9663-B80274CCED5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06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A65F4-8065-4B97-B6ED-B93A0633122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604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EB8-7013-4A3F-A90E-F207379A90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19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390F-B40D-40FC-B9E7-43BC37C39D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83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6D708-23DF-41A9-80CD-C19001F955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0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F92-F764-411B-9B38-A6299D434D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303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C0409-1631-4A01-928D-C11EDF20A5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462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4D7E-26AB-458F-9D1A-C6923052CF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9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B7A7-E62E-41AD-86CA-C5BE06B09D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14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EFB5-31B2-4FD9-B7AA-68A26301CB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65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FD8E-3DEF-4ADD-8162-F246755329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29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188-DB9C-4FED-BBEC-AC5BB9F333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231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6540-7E7A-472F-A870-78D330031A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01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CC2-CC84-496D-9425-0237393772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59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22926-ED2F-42CE-B195-F03989DBCA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4088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C03B-AB20-43A2-BB49-7052BB19E8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21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2E1F-2671-4A68-9DB5-E826D17F36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75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EBE8-3BA3-407C-810D-831FF01AA1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494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0A07-7003-48C2-AC78-7968661867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924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39609-8F6F-4792-88C7-D991500E82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12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B51BF-AE12-4308-9F95-D0A4A496E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94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3BBB-A336-4F4A-B5DB-80368B4BFC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7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FEB8-57D3-4A14-94DF-BE44081E05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510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ED6B-121A-4A8B-B8C7-57061A9B84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374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EDA93-1A7D-42FF-8FE3-58209D9946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865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19F04-7454-40EA-A2FA-A26CC31F84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166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B2787-FE15-466A-801F-63C1B3CE79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4376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6F8C-6EB9-4274-862E-2C433224F5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59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F255-970E-4E35-BAE9-E142888717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627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CACE-B118-41BC-9354-13BF5D9EDA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982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05CE-C3AF-4E7B-9D06-6D661A1A0B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33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3EDB-1B18-45B1-9537-F7041E64FD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6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66687-0CFF-4A8E-BDFD-7ED566722479}" type="datetime1">
              <a:rPr lang="ru-RU" smtClean="0"/>
              <a:t>07.06.2024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4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3BEF8A4-50D6-4FFD-9E19-D5E6363B1C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3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8AE65AF-98D5-4F5B-9235-336A55B492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78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8E92B-BFF5-48A3-97DC-1567460C44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5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FF1EB-7ACD-477B-A3FE-36FC0F025D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07.06.2024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emf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64293" y="73232"/>
            <a:ext cx="9015413" cy="552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деятельности ТФОМС и СМО по защите прав застрахованных лиц                                    в системе ОМС Калининградской области за январь-апрель 2023/2024г.г.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Объект 47">
            <a:extLst>
              <a:ext uri="{FF2B5EF4-FFF2-40B4-BE49-F238E27FC236}">
                <a16:creationId xmlns:a16="http://schemas.microsoft.com/office/drawing/2014/main" id="{06FCFA45-1DFE-3563-18F9-F77590E77F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18428470"/>
              </p:ext>
            </p:extLst>
          </p:nvPr>
        </p:nvGraphicFramePr>
        <p:xfrm>
          <a:off x="193730" y="838161"/>
          <a:ext cx="4426877" cy="321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4118FA1-4C5E-1E7D-6A81-CC893C60DD14}"/>
              </a:ext>
            </a:extLst>
          </p:cNvPr>
          <p:cNvGrpSpPr/>
          <p:nvPr/>
        </p:nvGrpSpPr>
        <p:grpSpPr>
          <a:xfrm>
            <a:off x="4548268" y="852566"/>
            <a:ext cx="4621644" cy="3389767"/>
            <a:chOff x="5274949" y="503753"/>
            <a:chExt cx="3904340" cy="3041424"/>
          </a:xfrm>
        </p:grpSpPr>
        <p:graphicFrame>
          <p:nvGraphicFramePr>
            <p:cNvPr id="10" name="Диаграмма 9">
              <a:extLst>
                <a:ext uri="{FF2B5EF4-FFF2-40B4-BE49-F238E27FC236}">
                  <a16:creationId xmlns:a16="http://schemas.microsoft.com/office/drawing/2014/main" id="{5084023F-F86C-D35C-A85D-D7A79298681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24730979"/>
                </p:ext>
              </p:extLst>
            </p:nvPr>
          </p:nvGraphicFramePr>
          <p:xfrm>
            <a:off x="5274949" y="503753"/>
            <a:ext cx="3904340" cy="30414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520A9B04-6813-8D7B-04F4-032F313B823A}"/>
                </a:ext>
              </a:extLst>
            </p:cNvPr>
            <p:cNvSpPr/>
            <p:nvPr/>
          </p:nvSpPr>
          <p:spPr>
            <a:xfrm>
              <a:off x="6617749" y="1907175"/>
              <a:ext cx="745632" cy="524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2023</a:t>
              </a:r>
            </a:p>
            <a:p>
              <a:pPr algn="ctr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(40 146)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5167FDF-FAD5-E56B-E4F1-A9518BFF507D}"/>
                </a:ext>
              </a:extLst>
            </p:cNvPr>
            <p:cNvSpPr/>
            <p:nvPr/>
          </p:nvSpPr>
          <p:spPr>
            <a:xfrm>
              <a:off x="6853536" y="2805604"/>
              <a:ext cx="622726" cy="175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A86B467-7A5F-9376-D846-A8F2D9E06DF8}"/>
                </a:ext>
              </a:extLst>
            </p:cNvPr>
            <p:cNvSpPr/>
            <p:nvPr/>
          </p:nvSpPr>
          <p:spPr>
            <a:xfrm rot="11073666" flipV="1">
              <a:off x="7175167" y="1848088"/>
              <a:ext cx="642411" cy="170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5944F6-CEC5-72D0-09C4-88186552CB49}"/>
              </a:ext>
            </a:extLst>
          </p:cNvPr>
          <p:cNvSpPr/>
          <p:nvPr/>
        </p:nvSpPr>
        <p:spPr>
          <a:xfrm>
            <a:off x="7136968" y="3437395"/>
            <a:ext cx="1828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(51 693)</a:t>
            </a: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234210B7-4307-2E16-F9CB-23B96DC351F4}"/>
              </a:ext>
            </a:extLst>
          </p:cNvPr>
          <p:cNvSpPr/>
          <p:nvPr/>
        </p:nvSpPr>
        <p:spPr>
          <a:xfrm>
            <a:off x="4643125" y="2091461"/>
            <a:ext cx="728252" cy="6505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6DB8E8B-45D1-7368-DAB9-A45CD5CDE797}"/>
              </a:ext>
            </a:extLst>
          </p:cNvPr>
          <p:cNvSpPr/>
          <p:nvPr/>
        </p:nvSpPr>
        <p:spPr>
          <a:xfrm>
            <a:off x="193730" y="4282175"/>
            <a:ext cx="8772160" cy="78809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*Приказом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ФФОМС </a:t>
            </a:r>
            <a:r>
              <a:rPr lang="ru-RU" sz="1000" b="1" dirty="0">
                <a:solidFill>
                  <a:schemeClr val="tx1"/>
                </a:solidFill>
              </a:rPr>
              <a:t>№ 157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от 08.11.2022 установлен порядок ведения Отчетности № ЗПЗ в Таблице 1 «Обращения застрахованных лиц», в которой указываются сведения о заявлениях, принятых СМО.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*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Сведения </a:t>
            </a:r>
            <a:r>
              <a:rPr lang="ru-RU" sz="1000" b="1" dirty="0">
                <a:solidFill>
                  <a:schemeClr val="tx1"/>
                </a:solidFill>
              </a:rPr>
              <a:t>о благодарностях и предложениях учитываются в графе «Количество обращений всего» в 2023 году - 2 благодарности, в 2024 годы - 12 благодарностей.</a:t>
            </a:r>
          </a:p>
          <a:p>
            <a:endParaRPr lang="en-US" sz="1000" b="1" i="0" dirty="0">
              <a:solidFill>
                <a:schemeClr val="tx1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307016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236221" y="52921"/>
            <a:ext cx="8843486" cy="544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и структура обращений, поступивших в контакт-центр                                       ТФОМС и СМО Калининградской области (консультации)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55C44FE4-DA36-77E1-5D8A-EEF228E49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4694913"/>
              </p:ext>
            </p:extLst>
          </p:nvPr>
        </p:nvGraphicFramePr>
        <p:xfrm>
          <a:off x="330008" y="724578"/>
          <a:ext cx="8603899" cy="1275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74B6F154-912B-C8EB-9162-1EDC78C1B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6427649"/>
              </p:ext>
            </p:extLst>
          </p:nvPr>
        </p:nvGraphicFramePr>
        <p:xfrm>
          <a:off x="29978" y="1925568"/>
          <a:ext cx="9084043" cy="2559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DD5B6A-B052-20BC-8103-9DD660C691FA}"/>
              </a:ext>
            </a:extLst>
          </p:cNvPr>
          <p:cNvSpPr/>
          <p:nvPr/>
        </p:nvSpPr>
        <p:spPr>
          <a:xfrm>
            <a:off x="330009" y="4418922"/>
            <a:ext cx="8106564" cy="5792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ru-RU" sz="1000" b="1" dirty="0">
                <a:solidFill>
                  <a:schemeClr val="tx1"/>
                </a:solidFill>
              </a:rPr>
              <a:t>В группу «Прочее» включены обращения: «о перечне оказанных медицинских услуг и их стоимости», «о медицинских организациях, осуществляющих деятельность в сфере ОМС», «другие, не относящиеся к сфере ОМС».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3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-120290" y="31282"/>
            <a:ext cx="9264289" cy="521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Обращения застрахованных лиц в ТФОМС и СМО                                                                         по поводу нарушения прав и законных интересов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10">
            <a:extLst>
              <a:ext uri="{FF2B5EF4-FFF2-40B4-BE49-F238E27FC236}">
                <a16:creationId xmlns:a16="http://schemas.microsoft.com/office/drawing/2014/main" id="{43BAA34E-5329-480E-1B37-A53E02FFC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1492173"/>
              </p:ext>
            </p:extLst>
          </p:nvPr>
        </p:nvGraphicFramePr>
        <p:xfrm>
          <a:off x="4215539" y="681924"/>
          <a:ext cx="4788976" cy="437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Объект 10">
            <a:extLst>
              <a:ext uri="{FF2B5EF4-FFF2-40B4-BE49-F238E27FC236}">
                <a16:creationId xmlns:a16="http://schemas.microsoft.com/office/drawing/2014/main" id="{E6DB24E5-7A23-FB2D-34DD-2D68464B854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76010312"/>
              </p:ext>
            </p:extLst>
          </p:nvPr>
        </p:nvGraphicFramePr>
        <p:xfrm>
          <a:off x="-120290" y="610212"/>
          <a:ext cx="4227341" cy="450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608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360482" y="62608"/>
            <a:ext cx="8843486" cy="432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Структура причин обоснованных жалоб, поступивших в ТФОМС и СМО Калининградской области за январь-апрель 2023/2024г.г., основные причины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3" name="Объект 52">
            <a:extLst>
              <a:ext uri="{FF2B5EF4-FFF2-40B4-BE49-F238E27FC236}">
                <a16:creationId xmlns:a16="http://schemas.microsoft.com/office/drawing/2014/main" id="{57CED66F-9CC0-3D34-E3C3-E8C3699A3AC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47724100"/>
              </p:ext>
            </p:extLst>
          </p:nvPr>
        </p:nvGraphicFramePr>
        <p:xfrm>
          <a:off x="3595607" y="653763"/>
          <a:ext cx="5377913" cy="2938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52">
            <a:extLst>
              <a:ext uri="{FF2B5EF4-FFF2-40B4-BE49-F238E27FC236}">
                <a16:creationId xmlns:a16="http://schemas.microsoft.com/office/drawing/2014/main" id="{761550D5-3D02-99D2-798C-B95004436E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400077"/>
              </p:ext>
            </p:extLst>
          </p:nvPr>
        </p:nvGraphicFramePr>
        <p:xfrm>
          <a:off x="-49237" y="653763"/>
          <a:ext cx="4476240" cy="317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D389F9-6061-86D5-177D-648814B08D48}"/>
              </a:ext>
            </a:extLst>
          </p:cNvPr>
          <p:cNvSpPr/>
          <p:nvPr/>
        </p:nvSpPr>
        <p:spPr>
          <a:xfrm>
            <a:off x="928724" y="3781768"/>
            <a:ext cx="8150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обоснованных жалоб пациентов, застрахованных в системе ОМС, на оказание медицинской помощи в системе ОМС, урегулированных в досудебном порядке (от общего числа  обоснованных жалоб пациентов)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92E8F6-EEEB-D100-EA8D-B73A4CC3B4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2685"/>
            <a:ext cx="928724" cy="582875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2573A8D-F00C-25A4-E872-09F0742BEA20}"/>
              </a:ext>
            </a:extLst>
          </p:cNvPr>
          <p:cNvCxnSpPr>
            <a:cxnSpLocks/>
          </p:cNvCxnSpPr>
          <p:nvPr/>
        </p:nvCxnSpPr>
        <p:spPr>
          <a:xfrm>
            <a:off x="80254" y="3803282"/>
            <a:ext cx="9063746" cy="0"/>
          </a:xfrm>
          <a:prstGeom prst="line">
            <a:avLst/>
          </a:prstGeom>
          <a:ln>
            <a:solidFill>
              <a:srgbClr val="0051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FD5DBE58-3775-B0B8-5E5A-95A061D0820F}"/>
              </a:ext>
            </a:extLst>
          </p:cNvPr>
          <p:cNvSpPr/>
          <p:nvPr/>
        </p:nvSpPr>
        <p:spPr>
          <a:xfrm rot="5400000">
            <a:off x="1972161" y="2692876"/>
            <a:ext cx="782191" cy="4005549"/>
          </a:xfrm>
          <a:prstGeom prst="round2SameRect">
            <a:avLst>
              <a:gd name="adj1" fmla="val 11028"/>
              <a:gd name="adj2" fmla="val 0"/>
            </a:avLst>
          </a:prstGeom>
          <a:solidFill>
            <a:srgbClr val="0051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36CC09-99ED-A221-84DB-D5FFB577F401}"/>
              </a:ext>
            </a:extLst>
          </p:cNvPr>
          <p:cNvSpPr txBox="1"/>
          <p:nvPr/>
        </p:nvSpPr>
        <p:spPr>
          <a:xfrm>
            <a:off x="893983" y="4272324"/>
            <a:ext cx="2354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ПОКАЗАТЕЛЬ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7F2F89-784B-5276-2AE4-80799D0CC03A}"/>
              </a:ext>
            </a:extLst>
          </p:cNvPr>
          <p:cNvSpPr txBox="1"/>
          <p:nvPr/>
        </p:nvSpPr>
        <p:spPr>
          <a:xfrm>
            <a:off x="910919" y="4748302"/>
            <a:ext cx="283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ФАКТИЧЕСКИЙ ПОКАЗАТЕЛЬ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D4805C-1EFB-7A25-1F07-64632AF2C80E}"/>
              </a:ext>
            </a:extLst>
          </p:cNvPr>
          <p:cNvSpPr/>
          <p:nvPr/>
        </p:nvSpPr>
        <p:spPr>
          <a:xfrm>
            <a:off x="291351" y="4488481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15" name="Прямоугольник: скругленные верхние углы 14">
            <a:extLst>
              <a:ext uri="{FF2B5EF4-FFF2-40B4-BE49-F238E27FC236}">
                <a16:creationId xmlns:a16="http://schemas.microsoft.com/office/drawing/2014/main" id="{B7CFEA96-DCAA-63D6-6DCB-3AC86EE81DB4}"/>
              </a:ext>
            </a:extLst>
          </p:cNvPr>
          <p:cNvSpPr/>
          <p:nvPr/>
        </p:nvSpPr>
        <p:spPr>
          <a:xfrm rot="5400000">
            <a:off x="6127723" y="2695377"/>
            <a:ext cx="782191" cy="4005548"/>
          </a:xfrm>
          <a:prstGeom prst="round2SameRect">
            <a:avLst>
              <a:gd name="adj1" fmla="val 11028"/>
              <a:gd name="adj2" fmla="val 0"/>
            </a:avLst>
          </a:prstGeom>
          <a:solidFill>
            <a:srgbClr val="0051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F0DCA3-7A77-49C6-CB23-76740121C908}"/>
              </a:ext>
            </a:extLst>
          </p:cNvPr>
          <p:cNvSpPr txBox="1"/>
          <p:nvPr/>
        </p:nvSpPr>
        <p:spPr>
          <a:xfrm>
            <a:off x="4930141" y="4314417"/>
            <a:ext cx="2354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ПОКАЗАТЕЛЬ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6F3245-AE73-93D2-00B2-68C55FAB35ED}"/>
              </a:ext>
            </a:extLst>
          </p:cNvPr>
          <p:cNvSpPr txBox="1"/>
          <p:nvPr/>
        </p:nvSpPr>
        <p:spPr>
          <a:xfrm>
            <a:off x="4945775" y="4780782"/>
            <a:ext cx="283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ФАКТИЧЕСКИЙ ПОКАЗАТЕЛЬ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1FFCD3C-8798-B271-D251-8A8086FD19DB}"/>
              </a:ext>
            </a:extLst>
          </p:cNvPr>
          <p:cNvSpPr/>
          <p:nvPr/>
        </p:nvSpPr>
        <p:spPr>
          <a:xfrm>
            <a:off x="4300156" y="4499361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D7C7D83-6A7A-63D8-D2E8-5E964C79D860}"/>
              </a:ext>
            </a:extLst>
          </p:cNvPr>
          <p:cNvSpPr/>
          <p:nvPr/>
        </p:nvSpPr>
        <p:spPr>
          <a:xfrm>
            <a:off x="7549969" y="4253938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98,5%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08A7587-64AC-BDE4-D5F2-040B9E49DE39}"/>
              </a:ext>
            </a:extLst>
          </p:cNvPr>
          <p:cNvSpPr/>
          <p:nvPr/>
        </p:nvSpPr>
        <p:spPr>
          <a:xfrm>
            <a:off x="7560535" y="4714008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31387C9-6D93-89ED-4994-B7E8B0DD4969}"/>
              </a:ext>
            </a:extLst>
          </p:cNvPr>
          <p:cNvSpPr/>
          <p:nvPr/>
        </p:nvSpPr>
        <p:spPr>
          <a:xfrm>
            <a:off x="3471290" y="4235685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2B59133-BC74-9814-94D9-85AD3E1427BF}"/>
              </a:ext>
            </a:extLst>
          </p:cNvPr>
          <p:cNvSpPr/>
          <p:nvPr/>
        </p:nvSpPr>
        <p:spPr>
          <a:xfrm>
            <a:off x="3505390" y="4683143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9" name="Заголовок 3">
            <a:extLst>
              <a:ext uri="{FF2B5EF4-FFF2-40B4-BE49-F238E27FC236}">
                <a16:creationId xmlns:a16="http://schemas.microsoft.com/office/drawing/2014/main" id="{487691B6-B7A5-F70D-B50C-8D32481EF3BB}"/>
              </a:ext>
            </a:extLst>
          </p:cNvPr>
          <p:cNvSpPr txBox="1">
            <a:spLocks/>
          </p:cNvSpPr>
          <p:nvPr/>
        </p:nvSpPr>
        <p:spPr>
          <a:xfrm>
            <a:off x="1966449" y="632470"/>
            <a:ext cx="8843486" cy="283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b="1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8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5C8296D8-2B6B-4253-974E-0C54548808B3}"/>
              </a:ext>
            </a:extLst>
          </p:cNvPr>
          <p:cNvSpPr/>
          <p:nvPr/>
        </p:nvSpPr>
        <p:spPr>
          <a:xfrm>
            <a:off x="114737" y="964278"/>
            <a:ext cx="4120235" cy="23262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81ABDDB-1F79-4F57-B604-427D0500CD00}"/>
              </a:ext>
            </a:extLst>
          </p:cNvPr>
          <p:cNvSpPr/>
          <p:nvPr/>
        </p:nvSpPr>
        <p:spPr>
          <a:xfrm>
            <a:off x="4481690" y="964278"/>
            <a:ext cx="4566031" cy="23151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62D74FF0-9A35-4BBF-BBB8-2A4519B6F581}"/>
              </a:ext>
            </a:extLst>
          </p:cNvPr>
          <p:cNvSpPr/>
          <p:nvPr/>
        </p:nvSpPr>
        <p:spPr>
          <a:xfrm>
            <a:off x="112973" y="3452660"/>
            <a:ext cx="4120235" cy="1623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CAD7E660-C3A5-44A4-BB9B-BFD0BB3B667B}"/>
              </a:ext>
            </a:extLst>
          </p:cNvPr>
          <p:cNvSpPr/>
          <p:nvPr/>
        </p:nvSpPr>
        <p:spPr>
          <a:xfrm>
            <a:off x="4431907" y="3468017"/>
            <a:ext cx="4661596" cy="1623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2EA2DE3-0ADE-466E-B5FD-C28399E2E90D}"/>
              </a:ext>
            </a:extLst>
          </p:cNvPr>
          <p:cNvSpPr txBox="1"/>
          <p:nvPr/>
        </p:nvSpPr>
        <p:spPr>
          <a:xfrm>
            <a:off x="2083058" y="2063918"/>
            <a:ext cx="2336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ВЫСТУПЛЕНИЙ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РАДИО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3D8E306-684F-429D-9FFE-9FD0880A5734}"/>
              </a:ext>
            </a:extLst>
          </p:cNvPr>
          <p:cNvSpPr txBox="1"/>
          <p:nvPr/>
        </p:nvSpPr>
        <p:spPr>
          <a:xfrm>
            <a:off x="4593955" y="3510367"/>
            <a:ext cx="2170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144 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ИНФОРМАЦИОННЫХ СТЕНДА                            В МЕДИЦИНСКИХ ОРГАНИЗАЦИЯХ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90C0F26-3428-4463-A0FC-D4A05238C6B3}"/>
              </a:ext>
            </a:extLst>
          </p:cNvPr>
          <p:cNvSpPr txBox="1"/>
          <p:nvPr/>
        </p:nvSpPr>
        <p:spPr>
          <a:xfrm>
            <a:off x="6284008" y="934996"/>
            <a:ext cx="285241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391</a:t>
            </a:r>
            <a:r>
              <a:rPr lang="ru-RU" sz="30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ИНФОРМАЦИОННЫЙ  МАТЕРИАЛ В СОЦСЕТЯХ                                  </a:t>
            </a:r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СТАТЬИ В СМИ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4ECCC99-FC03-4656-BFEC-449D3C70C1D3}"/>
              </a:ext>
            </a:extLst>
          </p:cNvPr>
          <p:cNvSpPr txBox="1"/>
          <p:nvPr/>
        </p:nvSpPr>
        <p:spPr>
          <a:xfrm>
            <a:off x="2315326" y="3656637"/>
            <a:ext cx="186996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ВЫСТУПЛЕНИЙ  В ТРУДОВЫХ КОЛЛЕКТИВАХ</a:t>
            </a:r>
            <a:endParaRPr lang="ru-RU" sz="1200" dirty="0">
              <a:solidFill>
                <a:srgbClr val="0044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8C391D-7A20-B9A9-ED83-5B0523755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78" b="84058"/>
          <a:stretch/>
        </p:blipFill>
        <p:spPr>
          <a:xfrm>
            <a:off x="4572000" y="1023113"/>
            <a:ext cx="515159" cy="5234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A008EA-CC34-B980-1049-5070E9CAA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4" t="62934" r="51869" b="20800"/>
          <a:stretch/>
        </p:blipFill>
        <p:spPr>
          <a:xfrm>
            <a:off x="5301875" y="1014295"/>
            <a:ext cx="537071" cy="529927"/>
          </a:xfrm>
          <a:prstGeom prst="rect">
            <a:avLst/>
          </a:prstGeom>
        </p:spPr>
      </p:pic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A72958A9-9D2E-46AD-CEF5-A241A54A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9019" y="4860643"/>
            <a:ext cx="2057400" cy="273844"/>
          </a:xfrm>
        </p:spPr>
        <p:txBody>
          <a:bodyPr/>
          <a:lstStyle/>
          <a:p>
            <a:fld id="{44EA57ED-7513-4532-BC70-1935358386F0}" type="slidenum">
              <a:rPr lang="ru-RU" smtClean="0"/>
              <a:t>5</a:t>
            </a:fld>
            <a:endParaRPr lang="ru-RU"/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FDAF2EDC-3BC2-5168-7BCA-C1191A891D1F}"/>
              </a:ext>
            </a:extLst>
          </p:cNvPr>
          <p:cNvSpPr txBox="1">
            <a:spLocks/>
          </p:cNvSpPr>
          <p:nvPr/>
        </p:nvSpPr>
        <p:spPr>
          <a:xfrm>
            <a:off x="150257" y="173788"/>
            <a:ext cx="8843486" cy="449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и информационное сопровождение на всех этапах оказания медицинской помощи в январе-апреле 2024 года</a:t>
            </a:r>
          </a:p>
          <a:p>
            <a:endParaRPr lang="ru-RU" sz="1600" b="1" dirty="0">
              <a:solidFill>
                <a:srgbClr val="005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A089A2-4BCA-92FB-7A82-5089CF89EBE3}"/>
              </a:ext>
            </a:extLst>
          </p:cNvPr>
          <p:cNvSpPr txBox="1"/>
          <p:nvPr/>
        </p:nvSpPr>
        <p:spPr>
          <a:xfrm>
            <a:off x="6468621" y="2100293"/>
            <a:ext cx="2560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4 004</a:t>
            </a:r>
          </a:p>
          <a:p>
            <a:pPr algn="ctr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ПАМЯТОК, БРОШЮР, ПЛАКАТОВ….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3E7156-709A-39C3-1ECD-CD825E8EE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5" y="3582748"/>
            <a:ext cx="1915592" cy="132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288957-BECF-0854-8699-B1719BC0E6E5}"/>
              </a:ext>
            </a:extLst>
          </p:cNvPr>
          <p:cNvSpPr txBox="1"/>
          <p:nvPr/>
        </p:nvSpPr>
        <p:spPr>
          <a:xfrm>
            <a:off x="96280" y="1127836"/>
            <a:ext cx="246930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 rtl="0"/>
            <a:r>
              <a:rPr lang="ru-RU" sz="2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791</a:t>
            </a:r>
            <a:r>
              <a:rPr lang="ru-RU" sz="11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ПРОКАТ ВИДЕОРОЛИКОВ В МЕД. ОРГАНИЗАЦИЯХ</a:t>
            </a:r>
          </a:p>
          <a:p>
            <a:pPr marL="449263" indent="-357188"/>
            <a:r>
              <a:rPr lang="ru-RU" sz="2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ПРОКАТОВ НА ТЕЛЕВИДЕНИИ</a:t>
            </a:r>
          </a:p>
        </p:txBody>
      </p:sp>
      <p:sp>
        <p:nvSpPr>
          <p:cNvPr id="24" name="Текст 9">
            <a:extLst>
              <a:ext uri="{FF2B5EF4-FFF2-40B4-BE49-F238E27FC236}">
                <a16:creationId xmlns:a16="http://schemas.microsoft.com/office/drawing/2014/main" id="{BE485CCD-C5F0-88C9-01E6-D9E2D22DF026}"/>
              </a:ext>
            </a:extLst>
          </p:cNvPr>
          <p:cNvSpPr txBox="1">
            <a:spLocks/>
          </p:cNvSpPr>
          <p:nvPr/>
        </p:nvSpPr>
        <p:spPr>
          <a:xfrm>
            <a:off x="218634" y="485083"/>
            <a:ext cx="8687241" cy="438777"/>
          </a:xfrm>
          <a:prstGeom prst="round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None/>
            </a:pPr>
            <a:endParaRPr lang="ru-RU" sz="300" b="1" dirty="0">
              <a:solidFill>
                <a:srgbClr val="005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defTabSz="914400">
              <a:buNone/>
            </a:pPr>
            <a:r>
              <a:rPr lang="ru-RU" sz="18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5 509  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3E37388-3FF0-2708-88AA-A6CDBE36F3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12" t="18161" r="14792" b="14259"/>
          <a:stretch/>
        </p:blipFill>
        <p:spPr>
          <a:xfrm>
            <a:off x="2565583" y="1127837"/>
            <a:ext cx="1619708" cy="950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356E691-423A-6BFE-2CB1-DC111EE8B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7" r="16746" b="-1016"/>
          <a:stretch/>
        </p:blipFill>
        <p:spPr bwMode="auto">
          <a:xfrm>
            <a:off x="6958886" y="3612563"/>
            <a:ext cx="1844872" cy="1290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5855D0-D477-C01A-E258-DD6027469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15" y="2124474"/>
            <a:ext cx="2025900" cy="11218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6A0931-CDF6-1452-9E2B-A9C9AF771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035" y="1544222"/>
            <a:ext cx="1788586" cy="171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60755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20699</TotalTime>
  <Words>448</Words>
  <Application>Microsoft Office PowerPoint</Application>
  <PresentationFormat>Экран (16:9)</PresentationFormat>
  <Paragraphs>106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YS Text</vt:lpstr>
      <vt:lpstr>Специальное оформление</vt:lpstr>
      <vt:lpstr>Тема2</vt:lpstr>
      <vt:lpstr>1_Тема2</vt:lpstr>
      <vt:lpstr>2_Тема2</vt:lpstr>
      <vt:lpstr>3_Тема2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</dc:creator>
  <cp:lastModifiedBy>Елена Витчинкина</cp:lastModifiedBy>
  <cp:revision>1391</cp:revision>
  <cp:lastPrinted>2023-08-01T07:00:23Z</cp:lastPrinted>
  <dcterms:created xsi:type="dcterms:W3CDTF">2017-03-06T20:18:03Z</dcterms:created>
  <dcterms:modified xsi:type="dcterms:W3CDTF">2024-06-07T12:07:19Z</dcterms:modified>
</cp:coreProperties>
</file>